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66" r:id="rId2"/>
    <p:sldId id="404" r:id="rId3"/>
    <p:sldId id="399" r:id="rId4"/>
    <p:sldId id="405" r:id="rId5"/>
    <p:sldId id="406" r:id="rId6"/>
    <p:sldId id="416" r:id="rId7"/>
    <p:sldId id="400" r:id="rId8"/>
    <p:sldId id="417" r:id="rId9"/>
    <p:sldId id="418" r:id="rId10"/>
    <p:sldId id="411" r:id="rId11"/>
    <p:sldId id="407" r:id="rId12"/>
    <p:sldId id="408" r:id="rId13"/>
    <p:sldId id="444" r:id="rId14"/>
    <p:sldId id="409" r:id="rId15"/>
    <p:sldId id="410" r:id="rId16"/>
    <p:sldId id="413" r:id="rId17"/>
    <p:sldId id="392" r:id="rId18"/>
    <p:sldId id="396" r:id="rId19"/>
    <p:sldId id="419" r:id="rId20"/>
    <p:sldId id="397" r:id="rId21"/>
    <p:sldId id="414" r:id="rId22"/>
    <p:sldId id="415" r:id="rId23"/>
    <p:sldId id="421" r:id="rId24"/>
    <p:sldId id="420" r:id="rId25"/>
    <p:sldId id="422" r:id="rId26"/>
    <p:sldId id="423" r:id="rId27"/>
    <p:sldId id="424" r:id="rId28"/>
    <p:sldId id="425" r:id="rId29"/>
    <p:sldId id="426" r:id="rId30"/>
    <p:sldId id="427" r:id="rId31"/>
    <p:sldId id="428" r:id="rId32"/>
    <p:sldId id="429" r:id="rId33"/>
    <p:sldId id="430" r:id="rId34"/>
    <p:sldId id="431" r:id="rId35"/>
    <p:sldId id="442" r:id="rId36"/>
    <p:sldId id="434" r:id="rId37"/>
    <p:sldId id="435" r:id="rId38"/>
    <p:sldId id="436" r:id="rId39"/>
    <p:sldId id="438" r:id="rId40"/>
    <p:sldId id="437" r:id="rId41"/>
    <p:sldId id="441" r:id="rId42"/>
    <p:sldId id="443" r:id="rId43"/>
    <p:sldId id="439" r:id="rId44"/>
    <p:sldId id="440" r:id="rId45"/>
    <p:sldId id="368" r:id="rId46"/>
  </p:sldIdLst>
  <p:sldSz cx="9144000" cy="6858000" type="screen4x3"/>
  <p:notesSz cx="7045325" cy="9345613"/>
  <p:custDataLst>
    <p:tags r:id="rId4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garrel" initials="e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3399FF"/>
    <a:srgbClr val="333399"/>
    <a:srgbClr val="FFCC66"/>
    <a:srgbClr val="363080"/>
    <a:srgbClr val="5850A5"/>
    <a:srgbClr val="342F61"/>
    <a:srgbClr val="463F83"/>
    <a:srgbClr val="990F0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377" autoAdjust="0"/>
  </p:normalViewPr>
  <p:slideViewPr>
    <p:cSldViewPr>
      <p:cViewPr varScale="1">
        <p:scale>
          <a:sx n="78" d="100"/>
          <a:sy n="78" d="100"/>
        </p:scale>
        <p:origin x="-1134" y="-102"/>
      </p:cViewPr>
      <p:guideLst>
        <p:guide orient="horz" pos="2160"/>
        <p:guide pos="2880"/>
      </p:guideLst>
    </p:cSldViewPr>
  </p:slideViewPr>
  <p:outlineViewPr>
    <p:cViewPr>
      <p:scale>
        <a:sx n="33" d="100"/>
        <a:sy n="33" d="100"/>
      </p:scale>
      <p:origin x="0" y="160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50" y="-84"/>
      </p:cViewPr>
      <p:guideLst>
        <p:guide orient="horz" pos="2944"/>
        <p:guide pos="2219"/>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Nick\Desktop\ASC%20Risk%20&amp;%20Homicide\Homicide%20Trends%20by%20Group_Pre_AS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hart>
    <c:title>
      <c:tx>
        <c:rich>
          <a:bodyPr/>
          <a:lstStyle/>
          <a:p>
            <a:pPr>
              <a:defRPr/>
            </a:pPr>
            <a:r>
              <a:rPr lang="en-US"/>
              <a:t>Homicide Risk by Group </a:t>
            </a:r>
          </a:p>
          <a:p>
            <a:pPr>
              <a:defRPr/>
            </a:pPr>
            <a:r>
              <a:rPr lang="en-US"/>
              <a:t>per 10,000 Residents</a:t>
            </a:r>
          </a:p>
        </c:rich>
      </c:tx>
      <c:layout/>
    </c:title>
    <c:view3D>
      <c:rAngAx val="1"/>
    </c:view3D>
    <c:plotArea>
      <c:layout/>
      <c:bar3DChart>
        <c:barDir val="col"/>
        <c:grouping val="clustered"/>
        <c:ser>
          <c:idx val="0"/>
          <c:order val="0"/>
          <c:tx>
            <c:strRef>
              <c:f>Sheet2!$B$1</c:f>
              <c:strCache>
                <c:ptCount val="1"/>
                <c:pt idx="0">
                  <c:v>Pre-IVRP</c:v>
                </c:pt>
              </c:strCache>
            </c:strRef>
          </c:tx>
          <c:dLbls>
            <c:showVal val="1"/>
          </c:dLbls>
          <c:cat>
            <c:strRef>
              <c:f>Sheet2!$A$2:$A$8</c:f>
              <c:strCache>
                <c:ptCount val="7"/>
                <c:pt idx="0">
                  <c:v>All 15-24 year old homicides</c:v>
                </c:pt>
                <c:pt idx="1">
                  <c:v>Young white female homicides</c:v>
                </c:pt>
                <c:pt idx="2">
                  <c:v>Young white male homicides</c:v>
                </c:pt>
                <c:pt idx="3">
                  <c:v>Young black female homicides</c:v>
                </c:pt>
                <c:pt idx="4">
                  <c:v>Young black male homicides</c:v>
                </c:pt>
                <c:pt idx="5">
                  <c:v>Young black male homicides in five hotspots</c:v>
                </c:pt>
                <c:pt idx="6">
                  <c:v>All other homicides</c:v>
                </c:pt>
              </c:strCache>
            </c:strRef>
          </c:cat>
          <c:val>
            <c:numRef>
              <c:f>Sheet2!$B$2:$B$8</c:f>
              <c:numCache>
                <c:formatCode>0.0</c:formatCode>
                <c:ptCount val="7"/>
                <c:pt idx="0">
                  <c:v>26.080119661725178</c:v>
                </c:pt>
                <c:pt idx="1">
                  <c:v>5.0864699898270924</c:v>
                </c:pt>
                <c:pt idx="2">
                  <c:v>14.940983116689079</c:v>
                </c:pt>
                <c:pt idx="3">
                  <c:v>18.187039341437689</c:v>
                </c:pt>
                <c:pt idx="4">
                  <c:v>112.90322580645145</c:v>
                </c:pt>
                <c:pt idx="5">
                  <c:v>152.09125475285092</c:v>
                </c:pt>
                <c:pt idx="6">
                  <c:v>3.5406991333880784</c:v>
                </c:pt>
              </c:numCache>
            </c:numRef>
          </c:val>
        </c:ser>
        <c:ser>
          <c:idx val="1"/>
          <c:order val="1"/>
          <c:tx>
            <c:strRef>
              <c:f>Sheet2!$C$1</c:f>
              <c:strCache>
                <c:ptCount val="1"/>
                <c:pt idx="0">
                  <c:v>Post-IVRP</c:v>
                </c:pt>
              </c:strCache>
            </c:strRef>
          </c:tx>
          <c:dLbls>
            <c:showVal val="1"/>
          </c:dLbls>
          <c:cat>
            <c:strRef>
              <c:f>Sheet2!$A$2:$A$8</c:f>
              <c:strCache>
                <c:ptCount val="7"/>
                <c:pt idx="0">
                  <c:v>All 15-24 year old homicides</c:v>
                </c:pt>
                <c:pt idx="1">
                  <c:v>Young white female homicides</c:v>
                </c:pt>
                <c:pt idx="2">
                  <c:v>Young white male homicides</c:v>
                </c:pt>
                <c:pt idx="3">
                  <c:v>Young black female homicides</c:v>
                </c:pt>
                <c:pt idx="4">
                  <c:v>Young black male homicides</c:v>
                </c:pt>
                <c:pt idx="5">
                  <c:v>Young black male homicides in five hotspots</c:v>
                </c:pt>
                <c:pt idx="6">
                  <c:v>All other homicides</c:v>
                </c:pt>
              </c:strCache>
            </c:strRef>
          </c:cat>
          <c:val>
            <c:numRef>
              <c:f>Sheet2!$C$2:$C$8</c:f>
              <c:numCache>
                <c:formatCode>0.0</c:formatCode>
                <c:ptCount val="7"/>
                <c:pt idx="0">
                  <c:v>14.765950102594568</c:v>
                </c:pt>
                <c:pt idx="1">
                  <c:v>2.1799157099258828</c:v>
                </c:pt>
                <c:pt idx="2">
                  <c:v>4.4822949350067294</c:v>
                </c:pt>
                <c:pt idx="3">
                  <c:v>11.486551163013305</c:v>
                </c:pt>
                <c:pt idx="4">
                  <c:v>66.413662239089177</c:v>
                </c:pt>
                <c:pt idx="5">
                  <c:v>45.627376425855516</c:v>
                </c:pt>
                <c:pt idx="6">
                  <c:v>2.612554700364039</c:v>
                </c:pt>
              </c:numCache>
            </c:numRef>
          </c:val>
        </c:ser>
        <c:gapWidth val="75"/>
        <c:shape val="box"/>
        <c:axId val="78845056"/>
        <c:axId val="78846592"/>
        <c:axId val="0"/>
      </c:bar3DChart>
      <c:catAx>
        <c:axId val="78845056"/>
        <c:scaling>
          <c:orientation val="minMax"/>
        </c:scaling>
        <c:axPos val="b"/>
        <c:majorTickMark val="none"/>
        <c:tickLblPos val="nextTo"/>
        <c:crossAx val="78846592"/>
        <c:crosses val="autoZero"/>
        <c:auto val="1"/>
        <c:lblAlgn val="ctr"/>
        <c:lblOffset val="100"/>
      </c:catAx>
      <c:valAx>
        <c:axId val="78846592"/>
        <c:scaling>
          <c:orientation val="minMax"/>
        </c:scaling>
        <c:axPos val="l"/>
        <c:majorGridlines/>
        <c:numFmt formatCode="0.0" sourceLinked="1"/>
        <c:majorTickMark val="none"/>
        <c:tickLblPos val="nextTo"/>
        <c:crossAx val="78845056"/>
        <c:crosses val="autoZero"/>
        <c:crossBetween val="between"/>
      </c:valAx>
    </c:plotArea>
    <c:legend>
      <c:legendPos val="b"/>
      <c:layout/>
    </c:legend>
    <c:plotVisOnly val="1"/>
  </c:chart>
  <c:spPr>
    <a:noFill/>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6794D-2E59-4846-983F-D39B184C2038}" type="doc">
      <dgm:prSet loTypeId="urn:microsoft.com/office/officeart/2005/8/layout/hProcess9" loCatId="process" qsTypeId="urn:microsoft.com/office/officeart/2005/8/quickstyle/simple1" qsCatId="simple" csTypeId="urn:microsoft.com/office/officeart/2005/8/colors/accent1_2" csCatId="accent1" phldr="1"/>
      <dgm:spPr/>
    </dgm:pt>
    <dgm:pt modelId="{E0A5D010-B102-43FE-A0F4-B8143EEF9473}">
      <dgm:prSet phldrT="[Text]"/>
      <dgm:spPr/>
      <dgm:t>
        <a:bodyPr/>
        <a:lstStyle/>
        <a:p>
          <a:r>
            <a:rPr lang="en-US" dirty="0" smtClean="0">
              <a:solidFill>
                <a:schemeClr val="tx1"/>
              </a:solidFill>
            </a:rPr>
            <a:t>Problem Analysis</a:t>
          </a:r>
          <a:endParaRPr lang="en-US" dirty="0">
            <a:solidFill>
              <a:schemeClr val="tx1"/>
            </a:solidFill>
          </a:endParaRPr>
        </a:p>
      </dgm:t>
    </dgm:pt>
    <dgm:pt modelId="{0E1C95BA-26D7-4281-8E3F-D96C00804C3D}" type="parTrans" cxnId="{74663C85-02A1-4EA9-85FD-BB1750D2BF5E}">
      <dgm:prSet/>
      <dgm:spPr/>
      <dgm:t>
        <a:bodyPr/>
        <a:lstStyle/>
        <a:p>
          <a:endParaRPr lang="en-US"/>
        </a:p>
      </dgm:t>
    </dgm:pt>
    <dgm:pt modelId="{F8D392A7-1238-42A6-9B86-CB52CBB5DBC2}" type="sibTrans" cxnId="{74663C85-02A1-4EA9-85FD-BB1750D2BF5E}">
      <dgm:prSet/>
      <dgm:spPr/>
      <dgm:t>
        <a:bodyPr/>
        <a:lstStyle/>
        <a:p>
          <a:endParaRPr lang="en-US"/>
        </a:p>
      </dgm:t>
    </dgm:pt>
    <dgm:pt modelId="{3B0B20C6-D68C-4549-958E-856CD27B250D}">
      <dgm:prSet phldrT="[Text]"/>
      <dgm:spPr/>
      <dgm:t>
        <a:bodyPr/>
        <a:lstStyle/>
        <a:p>
          <a:r>
            <a:rPr lang="en-US" dirty="0" smtClean="0">
              <a:solidFill>
                <a:schemeClr val="tx1"/>
              </a:solidFill>
            </a:rPr>
            <a:t>Small Proportion Youths, Involved Gangs &amp; Street Crews</a:t>
          </a:r>
          <a:endParaRPr lang="en-US" dirty="0">
            <a:solidFill>
              <a:schemeClr val="tx1"/>
            </a:solidFill>
          </a:endParaRPr>
        </a:p>
      </dgm:t>
    </dgm:pt>
    <dgm:pt modelId="{E09B9F3C-C531-4BE4-AECD-C5ECE119E98D}" type="parTrans" cxnId="{4C1C8361-19AE-498B-84A5-AAF7237322C9}">
      <dgm:prSet/>
      <dgm:spPr/>
      <dgm:t>
        <a:bodyPr/>
        <a:lstStyle/>
        <a:p>
          <a:endParaRPr lang="en-US"/>
        </a:p>
      </dgm:t>
    </dgm:pt>
    <dgm:pt modelId="{94B14563-73F1-4C79-8E82-93C751C03EC7}" type="sibTrans" cxnId="{4C1C8361-19AE-498B-84A5-AAF7237322C9}">
      <dgm:prSet/>
      <dgm:spPr/>
      <dgm:t>
        <a:bodyPr/>
        <a:lstStyle/>
        <a:p>
          <a:endParaRPr lang="en-US"/>
        </a:p>
      </dgm:t>
    </dgm:pt>
    <dgm:pt modelId="{9A82516E-825E-498C-8442-FE75741E7B3D}">
      <dgm:prSet phldrT="[Text]"/>
      <dgm:spPr/>
      <dgm:t>
        <a:bodyPr/>
        <a:lstStyle/>
        <a:p>
          <a:r>
            <a:rPr lang="en-US" dirty="0" smtClean="0">
              <a:solidFill>
                <a:schemeClr val="tx1"/>
              </a:solidFill>
            </a:rPr>
            <a:t>Strategies Focused on those at Highest Risk for Violence</a:t>
          </a:r>
          <a:endParaRPr lang="en-US" dirty="0">
            <a:solidFill>
              <a:schemeClr val="tx1"/>
            </a:solidFill>
          </a:endParaRPr>
        </a:p>
      </dgm:t>
    </dgm:pt>
    <dgm:pt modelId="{84035882-F713-4EB4-9739-9A1E470B7646}" type="parTrans" cxnId="{E7759DBF-C1F9-496C-B7F6-F56135653705}">
      <dgm:prSet/>
      <dgm:spPr/>
      <dgm:t>
        <a:bodyPr/>
        <a:lstStyle/>
        <a:p>
          <a:endParaRPr lang="en-US"/>
        </a:p>
      </dgm:t>
    </dgm:pt>
    <dgm:pt modelId="{D3E8CDBF-F66E-42FA-AF33-1A3D0FC190A5}" type="sibTrans" cxnId="{E7759DBF-C1F9-496C-B7F6-F56135653705}">
      <dgm:prSet/>
      <dgm:spPr/>
      <dgm:t>
        <a:bodyPr/>
        <a:lstStyle/>
        <a:p>
          <a:endParaRPr lang="en-US"/>
        </a:p>
      </dgm:t>
    </dgm:pt>
    <dgm:pt modelId="{6C5B975C-4814-48C9-AFA5-39EE80F10C32}" type="pres">
      <dgm:prSet presAssocID="{5E46794D-2E59-4846-983F-D39B184C2038}" presName="CompostProcess" presStyleCnt="0">
        <dgm:presLayoutVars>
          <dgm:dir/>
          <dgm:resizeHandles val="exact"/>
        </dgm:presLayoutVars>
      </dgm:prSet>
      <dgm:spPr/>
    </dgm:pt>
    <dgm:pt modelId="{F6316924-40A9-4D4E-B962-728BC08B2C21}" type="pres">
      <dgm:prSet presAssocID="{5E46794D-2E59-4846-983F-D39B184C2038}" presName="arrow" presStyleLbl="bgShp" presStyleIdx="0" presStyleCnt="1"/>
      <dgm:spPr/>
    </dgm:pt>
    <dgm:pt modelId="{B8349C88-F6A9-411B-A637-A8BD952DB3D9}" type="pres">
      <dgm:prSet presAssocID="{5E46794D-2E59-4846-983F-D39B184C2038}" presName="linearProcess" presStyleCnt="0"/>
      <dgm:spPr/>
    </dgm:pt>
    <dgm:pt modelId="{CFF3ED1E-0284-4CF2-8CFE-6BFCAE5F4C5D}" type="pres">
      <dgm:prSet presAssocID="{E0A5D010-B102-43FE-A0F4-B8143EEF9473}" presName="textNode" presStyleLbl="node1" presStyleIdx="0" presStyleCnt="3">
        <dgm:presLayoutVars>
          <dgm:bulletEnabled val="1"/>
        </dgm:presLayoutVars>
      </dgm:prSet>
      <dgm:spPr/>
      <dgm:t>
        <a:bodyPr/>
        <a:lstStyle/>
        <a:p>
          <a:endParaRPr lang="en-US"/>
        </a:p>
      </dgm:t>
    </dgm:pt>
    <dgm:pt modelId="{BD5B8F80-5719-40E8-B3FB-58923545096C}" type="pres">
      <dgm:prSet presAssocID="{F8D392A7-1238-42A6-9B86-CB52CBB5DBC2}" presName="sibTrans" presStyleCnt="0"/>
      <dgm:spPr/>
    </dgm:pt>
    <dgm:pt modelId="{1696528E-FBEF-4C6C-9054-FB4D9F34196E}" type="pres">
      <dgm:prSet presAssocID="{3B0B20C6-D68C-4549-958E-856CD27B250D}" presName="textNode" presStyleLbl="node1" presStyleIdx="1" presStyleCnt="3">
        <dgm:presLayoutVars>
          <dgm:bulletEnabled val="1"/>
        </dgm:presLayoutVars>
      </dgm:prSet>
      <dgm:spPr/>
      <dgm:t>
        <a:bodyPr/>
        <a:lstStyle/>
        <a:p>
          <a:endParaRPr lang="en-US"/>
        </a:p>
      </dgm:t>
    </dgm:pt>
    <dgm:pt modelId="{EB3AFA46-595B-4697-B971-7C092890046C}" type="pres">
      <dgm:prSet presAssocID="{94B14563-73F1-4C79-8E82-93C751C03EC7}" presName="sibTrans" presStyleCnt="0"/>
      <dgm:spPr/>
    </dgm:pt>
    <dgm:pt modelId="{59DA64A4-ACCB-41B3-B626-7C0B0D3B3C7E}" type="pres">
      <dgm:prSet presAssocID="{9A82516E-825E-498C-8442-FE75741E7B3D}" presName="textNode" presStyleLbl="node1" presStyleIdx="2" presStyleCnt="3">
        <dgm:presLayoutVars>
          <dgm:bulletEnabled val="1"/>
        </dgm:presLayoutVars>
      </dgm:prSet>
      <dgm:spPr/>
      <dgm:t>
        <a:bodyPr/>
        <a:lstStyle/>
        <a:p>
          <a:endParaRPr lang="en-US"/>
        </a:p>
      </dgm:t>
    </dgm:pt>
  </dgm:ptLst>
  <dgm:cxnLst>
    <dgm:cxn modelId="{45FBB491-09B0-466C-A58B-6BD44D00AEBC}" type="presOf" srcId="{E0A5D010-B102-43FE-A0F4-B8143EEF9473}" destId="{CFF3ED1E-0284-4CF2-8CFE-6BFCAE5F4C5D}" srcOrd="0" destOrd="0" presId="urn:microsoft.com/office/officeart/2005/8/layout/hProcess9"/>
    <dgm:cxn modelId="{712D9E36-450F-4235-9BAD-731A9D3CAE58}" type="presOf" srcId="{3B0B20C6-D68C-4549-958E-856CD27B250D}" destId="{1696528E-FBEF-4C6C-9054-FB4D9F34196E}" srcOrd="0" destOrd="0" presId="urn:microsoft.com/office/officeart/2005/8/layout/hProcess9"/>
    <dgm:cxn modelId="{9CD6B0AA-D5EE-454E-ADCF-E8CE25FECDE8}" type="presOf" srcId="{9A82516E-825E-498C-8442-FE75741E7B3D}" destId="{59DA64A4-ACCB-41B3-B626-7C0B0D3B3C7E}" srcOrd="0" destOrd="0" presId="urn:microsoft.com/office/officeart/2005/8/layout/hProcess9"/>
    <dgm:cxn modelId="{4C1C8361-19AE-498B-84A5-AAF7237322C9}" srcId="{5E46794D-2E59-4846-983F-D39B184C2038}" destId="{3B0B20C6-D68C-4549-958E-856CD27B250D}" srcOrd="1" destOrd="0" parTransId="{E09B9F3C-C531-4BE4-AECD-C5ECE119E98D}" sibTransId="{94B14563-73F1-4C79-8E82-93C751C03EC7}"/>
    <dgm:cxn modelId="{74663C85-02A1-4EA9-85FD-BB1750D2BF5E}" srcId="{5E46794D-2E59-4846-983F-D39B184C2038}" destId="{E0A5D010-B102-43FE-A0F4-B8143EEF9473}" srcOrd="0" destOrd="0" parTransId="{0E1C95BA-26D7-4281-8E3F-D96C00804C3D}" sibTransId="{F8D392A7-1238-42A6-9B86-CB52CBB5DBC2}"/>
    <dgm:cxn modelId="{6686388F-9238-41A4-AC22-88F581CEC8A5}" type="presOf" srcId="{5E46794D-2E59-4846-983F-D39B184C2038}" destId="{6C5B975C-4814-48C9-AFA5-39EE80F10C32}" srcOrd="0" destOrd="0" presId="urn:microsoft.com/office/officeart/2005/8/layout/hProcess9"/>
    <dgm:cxn modelId="{E7759DBF-C1F9-496C-B7F6-F56135653705}" srcId="{5E46794D-2E59-4846-983F-D39B184C2038}" destId="{9A82516E-825E-498C-8442-FE75741E7B3D}" srcOrd="2" destOrd="0" parTransId="{84035882-F713-4EB4-9739-9A1E470B7646}" sibTransId="{D3E8CDBF-F66E-42FA-AF33-1A3D0FC190A5}"/>
    <dgm:cxn modelId="{F65D0B83-C0CE-4D8D-9ADE-E52E55889C89}" type="presParOf" srcId="{6C5B975C-4814-48C9-AFA5-39EE80F10C32}" destId="{F6316924-40A9-4D4E-B962-728BC08B2C21}" srcOrd="0" destOrd="0" presId="urn:microsoft.com/office/officeart/2005/8/layout/hProcess9"/>
    <dgm:cxn modelId="{6187F0F1-ACE3-4F38-A1A8-B3A751BD11F4}" type="presParOf" srcId="{6C5B975C-4814-48C9-AFA5-39EE80F10C32}" destId="{B8349C88-F6A9-411B-A637-A8BD952DB3D9}" srcOrd="1" destOrd="0" presId="urn:microsoft.com/office/officeart/2005/8/layout/hProcess9"/>
    <dgm:cxn modelId="{84155D95-D895-4B14-84F9-82C96662AC96}" type="presParOf" srcId="{B8349C88-F6A9-411B-A637-A8BD952DB3D9}" destId="{CFF3ED1E-0284-4CF2-8CFE-6BFCAE5F4C5D}" srcOrd="0" destOrd="0" presId="urn:microsoft.com/office/officeart/2005/8/layout/hProcess9"/>
    <dgm:cxn modelId="{79BA3F11-F997-43EE-9515-106614BE62F4}" type="presParOf" srcId="{B8349C88-F6A9-411B-A637-A8BD952DB3D9}" destId="{BD5B8F80-5719-40E8-B3FB-58923545096C}" srcOrd="1" destOrd="0" presId="urn:microsoft.com/office/officeart/2005/8/layout/hProcess9"/>
    <dgm:cxn modelId="{7DB8269C-8E11-4AEF-A299-4CB804B71CF4}" type="presParOf" srcId="{B8349C88-F6A9-411B-A637-A8BD952DB3D9}" destId="{1696528E-FBEF-4C6C-9054-FB4D9F34196E}" srcOrd="2" destOrd="0" presId="urn:microsoft.com/office/officeart/2005/8/layout/hProcess9"/>
    <dgm:cxn modelId="{9556FC7C-1AB4-47B6-B3EE-AFC95BDD10C4}" type="presParOf" srcId="{B8349C88-F6A9-411B-A637-A8BD952DB3D9}" destId="{EB3AFA46-595B-4697-B971-7C092890046C}" srcOrd="3" destOrd="0" presId="urn:microsoft.com/office/officeart/2005/8/layout/hProcess9"/>
    <dgm:cxn modelId="{28FE36FA-CCD2-4CEE-8EC0-558844ED218F}" type="presParOf" srcId="{B8349C88-F6A9-411B-A637-A8BD952DB3D9}" destId="{59DA64A4-ACCB-41B3-B626-7C0B0D3B3C7E}"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4DD0B-E226-4674-8FAF-9FEF849BD1B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783755F-7E80-4D08-BAB2-390D00AE7F0E}">
      <dgm:prSet phldrT="[Text]" custT="1"/>
      <dgm:spPr/>
      <dgm:t>
        <a:bodyPr/>
        <a:lstStyle/>
        <a:p>
          <a:r>
            <a:rPr lang="en-US" sz="2000" dirty="0" smtClean="0">
              <a:solidFill>
                <a:schemeClr val="accent6">
                  <a:lumMod val="10000"/>
                </a:schemeClr>
              </a:solidFill>
            </a:rPr>
            <a:t>Problem Analysis</a:t>
          </a:r>
          <a:endParaRPr lang="en-US" sz="2000" dirty="0">
            <a:solidFill>
              <a:schemeClr val="accent6">
                <a:lumMod val="10000"/>
              </a:schemeClr>
            </a:solidFill>
          </a:endParaRPr>
        </a:p>
      </dgm:t>
    </dgm:pt>
    <dgm:pt modelId="{35E76C0C-432D-4FB0-8836-5FAAC424AD27}" type="parTrans" cxnId="{36CDE263-4872-40B2-BF51-60BEBA53C0E3}">
      <dgm:prSet/>
      <dgm:spPr/>
      <dgm:t>
        <a:bodyPr/>
        <a:lstStyle/>
        <a:p>
          <a:endParaRPr lang="en-US"/>
        </a:p>
      </dgm:t>
    </dgm:pt>
    <dgm:pt modelId="{6E64018D-2B6F-49E4-8322-928CE989DCA5}" type="sibTrans" cxnId="{36CDE263-4872-40B2-BF51-60BEBA53C0E3}">
      <dgm:prSet/>
      <dgm:spPr/>
      <dgm:t>
        <a:bodyPr/>
        <a:lstStyle/>
        <a:p>
          <a:endParaRPr lang="en-US" strike="sngStrike">
            <a:effectLst>
              <a:outerShdw blurRad="38100" dist="38100" dir="2700000" algn="tl">
                <a:srgbClr val="000000">
                  <a:alpha val="43137"/>
                </a:srgbClr>
              </a:outerShdw>
            </a:effectLst>
          </a:endParaRPr>
        </a:p>
      </dgm:t>
    </dgm:pt>
    <dgm:pt modelId="{CF2B4894-8CCC-4305-8EAC-76AE78DBB18E}">
      <dgm:prSet phldrT="[Text]" custT="1"/>
      <dgm:spPr/>
      <dgm:t>
        <a:bodyPr/>
        <a:lstStyle/>
        <a:p>
          <a:r>
            <a:rPr lang="en-US" sz="2000" dirty="0" smtClean="0">
              <a:solidFill>
                <a:schemeClr val="accent6">
                  <a:lumMod val="10000"/>
                </a:schemeClr>
              </a:solidFill>
            </a:rPr>
            <a:t>Strategy</a:t>
          </a:r>
          <a:endParaRPr lang="en-US" sz="2000" dirty="0">
            <a:solidFill>
              <a:schemeClr val="accent6">
                <a:lumMod val="10000"/>
              </a:schemeClr>
            </a:solidFill>
          </a:endParaRPr>
        </a:p>
      </dgm:t>
    </dgm:pt>
    <dgm:pt modelId="{E76EF1B8-46E8-4606-8382-6A99B5D4CF6F}" type="parTrans" cxnId="{360581A5-B16F-4E8E-AC17-E603682620FE}">
      <dgm:prSet/>
      <dgm:spPr/>
      <dgm:t>
        <a:bodyPr/>
        <a:lstStyle/>
        <a:p>
          <a:endParaRPr lang="en-US"/>
        </a:p>
      </dgm:t>
    </dgm:pt>
    <dgm:pt modelId="{8E114D4B-32BB-4A36-A5C5-D812414DD7CE}" type="sibTrans" cxnId="{360581A5-B16F-4E8E-AC17-E603682620FE}">
      <dgm:prSet/>
      <dgm:spPr/>
      <dgm:t>
        <a:bodyPr/>
        <a:lstStyle/>
        <a:p>
          <a:endParaRPr lang="en-US"/>
        </a:p>
      </dgm:t>
    </dgm:pt>
    <dgm:pt modelId="{87B9F913-C198-4214-95BC-57DEE45A2C90}">
      <dgm:prSet phldrT="[Text]" custT="1"/>
      <dgm:spPr/>
      <dgm:t>
        <a:bodyPr/>
        <a:lstStyle/>
        <a:p>
          <a:r>
            <a:rPr lang="en-US" sz="2000" dirty="0" smtClean="0">
              <a:solidFill>
                <a:schemeClr val="accent6">
                  <a:lumMod val="10000"/>
                </a:schemeClr>
              </a:solidFill>
            </a:rPr>
            <a:t>Implementation</a:t>
          </a:r>
          <a:endParaRPr lang="en-US" sz="2000" dirty="0">
            <a:solidFill>
              <a:schemeClr val="accent6">
                <a:lumMod val="10000"/>
              </a:schemeClr>
            </a:solidFill>
          </a:endParaRPr>
        </a:p>
      </dgm:t>
    </dgm:pt>
    <dgm:pt modelId="{C052B7F7-B53F-4CA3-98A9-7C583B1346FD}" type="parTrans" cxnId="{7BF6D7B6-1E54-455E-9D74-F23AC87A0338}">
      <dgm:prSet/>
      <dgm:spPr/>
      <dgm:t>
        <a:bodyPr/>
        <a:lstStyle/>
        <a:p>
          <a:endParaRPr lang="en-US"/>
        </a:p>
      </dgm:t>
    </dgm:pt>
    <dgm:pt modelId="{F0144F53-FBC5-413C-8BC4-BD7DEF70AA65}" type="sibTrans" cxnId="{7BF6D7B6-1E54-455E-9D74-F23AC87A0338}">
      <dgm:prSet/>
      <dgm:spPr/>
      <dgm:t>
        <a:bodyPr/>
        <a:lstStyle/>
        <a:p>
          <a:endParaRPr lang="en-US"/>
        </a:p>
      </dgm:t>
    </dgm:pt>
    <dgm:pt modelId="{4B14C51D-9159-4C79-87EA-877B5A7A7B13}">
      <dgm:prSet phldrT="[Text]"/>
      <dgm:spPr/>
      <dgm:t>
        <a:bodyPr/>
        <a:lstStyle/>
        <a:p>
          <a:r>
            <a:rPr lang="en-US" dirty="0" smtClean="0">
              <a:solidFill>
                <a:schemeClr val="accent6">
                  <a:lumMod val="10000"/>
                </a:schemeClr>
              </a:solidFill>
            </a:rPr>
            <a:t>Assessment &amp; Feedback</a:t>
          </a:r>
          <a:endParaRPr lang="en-US" dirty="0">
            <a:solidFill>
              <a:schemeClr val="accent6">
                <a:lumMod val="10000"/>
              </a:schemeClr>
            </a:solidFill>
          </a:endParaRPr>
        </a:p>
      </dgm:t>
    </dgm:pt>
    <dgm:pt modelId="{3EAEF29E-F204-4DD2-A0EC-782934E608E2}" type="sibTrans" cxnId="{4D082482-9FD5-4425-A4BC-D989B90B0F7B}">
      <dgm:prSet/>
      <dgm:spPr/>
      <dgm:t>
        <a:bodyPr/>
        <a:lstStyle/>
        <a:p>
          <a:endParaRPr lang="en-US"/>
        </a:p>
      </dgm:t>
    </dgm:pt>
    <dgm:pt modelId="{6B07460D-EBB7-49BF-983D-5BDC21CB1E33}" type="parTrans" cxnId="{4D082482-9FD5-4425-A4BC-D989B90B0F7B}">
      <dgm:prSet/>
      <dgm:spPr/>
      <dgm:t>
        <a:bodyPr/>
        <a:lstStyle/>
        <a:p>
          <a:endParaRPr lang="en-US"/>
        </a:p>
      </dgm:t>
    </dgm:pt>
    <dgm:pt modelId="{5312E60D-835D-4884-8034-91FB421DE264}" type="pres">
      <dgm:prSet presAssocID="{74C4DD0B-E226-4674-8FAF-9FEF849BD1BF}" presName="cycle" presStyleCnt="0">
        <dgm:presLayoutVars>
          <dgm:dir/>
          <dgm:resizeHandles val="exact"/>
        </dgm:presLayoutVars>
      </dgm:prSet>
      <dgm:spPr/>
      <dgm:t>
        <a:bodyPr/>
        <a:lstStyle/>
        <a:p>
          <a:endParaRPr lang="en-US"/>
        </a:p>
      </dgm:t>
    </dgm:pt>
    <dgm:pt modelId="{2C195204-EA59-4A08-A602-2B23A3AC180E}" type="pres">
      <dgm:prSet presAssocID="{7783755F-7E80-4D08-BAB2-390D00AE7F0E}" presName="node" presStyleLbl="node1" presStyleIdx="0" presStyleCnt="4">
        <dgm:presLayoutVars>
          <dgm:bulletEnabled val="1"/>
        </dgm:presLayoutVars>
      </dgm:prSet>
      <dgm:spPr/>
      <dgm:t>
        <a:bodyPr/>
        <a:lstStyle/>
        <a:p>
          <a:endParaRPr lang="en-US"/>
        </a:p>
      </dgm:t>
    </dgm:pt>
    <dgm:pt modelId="{15AB3118-6B53-4AD5-98B3-EFA6E6971EC2}" type="pres">
      <dgm:prSet presAssocID="{7783755F-7E80-4D08-BAB2-390D00AE7F0E}" presName="spNode" presStyleCnt="0"/>
      <dgm:spPr/>
    </dgm:pt>
    <dgm:pt modelId="{634DE84A-ED8D-4A81-912B-E69B24D94F95}" type="pres">
      <dgm:prSet presAssocID="{6E64018D-2B6F-49E4-8322-928CE989DCA5}" presName="sibTrans" presStyleLbl="sibTrans1D1" presStyleIdx="0" presStyleCnt="4"/>
      <dgm:spPr/>
      <dgm:t>
        <a:bodyPr/>
        <a:lstStyle/>
        <a:p>
          <a:endParaRPr lang="en-US"/>
        </a:p>
      </dgm:t>
    </dgm:pt>
    <dgm:pt modelId="{1737DE1D-530F-4CDC-85BB-5A400185A630}" type="pres">
      <dgm:prSet presAssocID="{CF2B4894-8CCC-4305-8EAC-76AE78DBB18E}" presName="node" presStyleLbl="node1" presStyleIdx="1" presStyleCnt="4" custRadScaleRad="98576" custRadScaleInc="-4726">
        <dgm:presLayoutVars>
          <dgm:bulletEnabled val="1"/>
        </dgm:presLayoutVars>
      </dgm:prSet>
      <dgm:spPr/>
      <dgm:t>
        <a:bodyPr/>
        <a:lstStyle/>
        <a:p>
          <a:endParaRPr lang="en-US"/>
        </a:p>
      </dgm:t>
    </dgm:pt>
    <dgm:pt modelId="{D38D72E9-117E-4A6A-A237-A9FDE4FC07EA}" type="pres">
      <dgm:prSet presAssocID="{CF2B4894-8CCC-4305-8EAC-76AE78DBB18E}" presName="spNode" presStyleCnt="0"/>
      <dgm:spPr/>
    </dgm:pt>
    <dgm:pt modelId="{AD1A1E0D-465F-4BAA-B00E-6A13E118BDDD}" type="pres">
      <dgm:prSet presAssocID="{8E114D4B-32BB-4A36-A5C5-D812414DD7CE}" presName="sibTrans" presStyleLbl="sibTrans1D1" presStyleIdx="1" presStyleCnt="4"/>
      <dgm:spPr/>
      <dgm:t>
        <a:bodyPr/>
        <a:lstStyle/>
        <a:p>
          <a:endParaRPr lang="en-US"/>
        </a:p>
      </dgm:t>
    </dgm:pt>
    <dgm:pt modelId="{521D3D7B-D061-47A3-A7E2-9654FE8D12E8}" type="pres">
      <dgm:prSet presAssocID="{87B9F913-C198-4214-95BC-57DEE45A2C90}" presName="node" presStyleLbl="node1" presStyleIdx="2" presStyleCnt="4" custScaleX="123416">
        <dgm:presLayoutVars>
          <dgm:bulletEnabled val="1"/>
        </dgm:presLayoutVars>
      </dgm:prSet>
      <dgm:spPr/>
      <dgm:t>
        <a:bodyPr/>
        <a:lstStyle/>
        <a:p>
          <a:endParaRPr lang="en-US"/>
        </a:p>
      </dgm:t>
    </dgm:pt>
    <dgm:pt modelId="{45D48387-6989-41F7-9723-A4BF3945FC62}" type="pres">
      <dgm:prSet presAssocID="{87B9F913-C198-4214-95BC-57DEE45A2C90}" presName="spNode" presStyleCnt="0"/>
      <dgm:spPr/>
    </dgm:pt>
    <dgm:pt modelId="{E643231C-CB23-497A-8B41-194408BC57D8}" type="pres">
      <dgm:prSet presAssocID="{F0144F53-FBC5-413C-8BC4-BD7DEF70AA65}" presName="sibTrans" presStyleLbl="sibTrans1D1" presStyleIdx="2" presStyleCnt="4"/>
      <dgm:spPr/>
      <dgm:t>
        <a:bodyPr/>
        <a:lstStyle/>
        <a:p>
          <a:endParaRPr lang="en-US"/>
        </a:p>
      </dgm:t>
    </dgm:pt>
    <dgm:pt modelId="{7C5950DD-E211-425F-B29E-64B5D2FFAFCA}" type="pres">
      <dgm:prSet presAssocID="{4B14C51D-9159-4C79-87EA-877B5A7A7B13}" presName="node" presStyleLbl="node1" presStyleIdx="3" presStyleCnt="4">
        <dgm:presLayoutVars>
          <dgm:bulletEnabled val="1"/>
        </dgm:presLayoutVars>
      </dgm:prSet>
      <dgm:spPr/>
      <dgm:t>
        <a:bodyPr/>
        <a:lstStyle/>
        <a:p>
          <a:endParaRPr lang="en-US"/>
        </a:p>
      </dgm:t>
    </dgm:pt>
    <dgm:pt modelId="{307F5D33-BB51-4593-B464-52E7636998A8}" type="pres">
      <dgm:prSet presAssocID="{4B14C51D-9159-4C79-87EA-877B5A7A7B13}" presName="spNode" presStyleCnt="0"/>
      <dgm:spPr/>
    </dgm:pt>
    <dgm:pt modelId="{BC3F7A8B-A9F0-4D0D-A274-A9FC4634D1C4}" type="pres">
      <dgm:prSet presAssocID="{3EAEF29E-F204-4DD2-A0EC-782934E608E2}" presName="sibTrans" presStyleLbl="sibTrans1D1" presStyleIdx="3" presStyleCnt="4"/>
      <dgm:spPr/>
      <dgm:t>
        <a:bodyPr/>
        <a:lstStyle/>
        <a:p>
          <a:endParaRPr lang="en-US"/>
        </a:p>
      </dgm:t>
    </dgm:pt>
  </dgm:ptLst>
  <dgm:cxnLst>
    <dgm:cxn modelId="{FD64158D-0D7E-410E-B2A2-11ADA5E5133C}" type="presOf" srcId="{8E114D4B-32BB-4A36-A5C5-D812414DD7CE}" destId="{AD1A1E0D-465F-4BAA-B00E-6A13E118BDDD}" srcOrd="0" destOrd="0" presId="urn:microsoft.com/office/officeart/2005/8/layout/cycle5"/>
    <dgm:cxn modelId="{A9C258BE-C966-4B6D-939E-DCA6894DFA32}" type="presOf" srcId="{87B9F913-C198-4214-95BC-57DEE45A2C90}" destId="{521D3D7B-D061-47A3-A7E2-9654FE8D12E8}" srcOrd="0" destOrd="0" presId="urn:microsoft.com/office/officeart/2005/8/layout/cycle5"/>
    <dgm:cxn modelId="{D374EB7B-1F5E-4D35-8786-92FCDE1C10BD}" type="presOf" srcId="{74C4DD0B-E226-4674-8FAF-9FEF849BD1BF}" destId="{5312E60D-835D-4884-8034-91FB421DE264}" srcOrd="0" destOrd="0" presId="urn:microsoft.com/office/officeart/2005/8/layout/cycle5"/>
    <dgm:cxn modelId="{CF1084C7-C30A-4E28-B815-CD0AFFDC79DB}" type="presOf" srcId="{F0144F53-FBC5-413C-8BC4-BD7DEF70AA65}" destId="{E643231C-CB23-497A-8B41-194408BC57D8}" srcOrd="0" destOrd="0" presId="urn:microsoft.com/office/officeart/2005/8/layout/cycle5"/>
    <dgm:cxn modelId="{CDE62AE7-D18D-4B89-8A0A-F5AE62A9F416}" type="presOf" srcId="{CF2B4894-8CCC-4305-8EAC-76AE78DBB18E}" destId="{1737DE1D-530F-4CDC-85BB-5A400185A630}" srcOrd="0" destOrd="0" presId="urn:microsoft.com/office/officeart/2005/8/layout/cycle5"/>
    <dgm:cxn modelId="{F513CCDB-57A6-4778-BEAA-72A0A22DC4F3}" type="presOf" srcId="{6E64018D-2B6F-49E4-8322-928CE989DCA5}" destId="{634DE84A-ED8D-4A81-912B-E69B24D94F95}" srcOrd="0" destOrd="0" presId="urn:microsoft.com/office/officeart/2005/8/layout/cycle5"/>
    <dgm:cxn modelId="{52421AE0-F070-4FE5-84EF-0D3FB9DA0005}" type="presOf" srcId="{3EAEF29E-F204-4DD2-A0EC-782934E608E2}" destId="{BC3F7A8B-A9F0-4D0D-A274-A9FC4634D1C4}" srcOrd="0" destOrd="0" presId="urn:microsoft.com/office/officeart/2005/8/layout/cycle5"/>
    <dgm:cxn modelId="{F31AD011-B7B3-49AC-AE45-E76B391A0DEE}" type="presOf" srcId="{4B14C51D-9159-4C79-87EA-877B5A7A7B13}" destId="{7C5950DD-E211-425F-B29E-64B5D2FFAFCA}" srcOrd="0" destOrd="0" presId="urn:microsoft.com/office/officeart/2005/8/layout/cycle5"/>
    <dgm:cxn modelId="{360581A5-B16F-4E8E-AC17-E603682620FE}" srcId="{74C4DD0B-E226-4674-8FAF-9FEF849BD1BF}" destId="{CF2B4894-8CCC-4305-8EAC-76AE78DBB18E}" srcOrd="1" destOrd="0" parTransId="{E76EF1B8-46E8-4606-8382-6A99B5D4CF6F}" sibTransId="{8E114D4B-32BB-4A36-A5C5-D812414DD7CE}"/>
    <dgm:cxn modelId="{36CDE263-4872-40B2-BF51-60BEBA53C0E3}" srcId="{74C4DD0B-E226-4674-8FAF-9FEF849BD1BF}" destId="{7783755F-7E80-4D08-BAB2-390D00AE7F0E}" srcOrd="0" destOrd="0" parTransId="{35E76C0C-432D-4FB0-8836-5FAAC424AD27}" sibTransId="{6E64018D-2B6F-49E4-8322-928CE989DCA5}"/>
    <dgm:cxn modelId="{7BF6D7B6-1E54-455E-9D74-F23AC87A0338}" srcId="{74C4DD0B-E226-4674-8FAF-9FEF849BD1BF}" destId="{87B9F913-C198-4214-95BC-57DEE45A2C90}" srcOrd="2" destOrd="0" parTransId="{C052B7F7-B53F-4CA3-98A9-7C583B1346FD}" sibTransId="{F0144F53-FBC5-413C-8BC4-BD7DEF70AA65}"/>
    <dgm:cxn modelId="{4D082482-9FD5-4425-A4BC-D989B90B0F7B}" srcId="{74C4DD0B-E226-4674-8FAF-9FEF849BD1BF}" destId="{4B14C51D-9159-4C79-87EA-877B5A7A7B13}" srcOrd="3" destOrd="0" parTransId="{6B07460D-EBB7-49BF-983D-5BDC21CB1E33}" sibTransId="{3EAEF29E-F204-4DD2-A0EC-782934E608E2}"/>
    <dgm:cxn modelId="{FFEAA29E-716C-494A-9A9F-D04E080FC0A4}" type="presOf" srcId="{7783755F-7E80-4D08-BAB2-390D00AE7F0E}" destId="{2C195204-EA59-4A08-A602-2B23A3AC180E}" srcOrd="0" destOrd="0" presId="urn:microsoft.com/office/officeart/2005/8/layout/cycle5"/>
    <dgm:cxn modelId="{9192D487-A2BF-48BD-B41C-2210E8E74C55}" type="presParOf" srcId="{5312E60D-835D-4884-8034-91FB421DE264}" destId="{2C195204-EA59-4A08-A602-2B23A3AC180E}" srcOrd="0" destOrd="0" presId="urn:microsoft.com/office/officeart/2005/8/layout/cycle5"/>
    <dgm:cxn modelId="{D0BC79B1-974C-4C6D-8CF0-7EF213811B2A}" type="presParOf" srcId="{5312E60D-835D-4884-8034-91FB421DE264}" destId="{15AB3118-6B53-4AD5-98B3-EFA6E6971EC2}" srcOrd="1" destOrd="0" presId="urn:microsoft.com/office/officeart/2005/8/layout/cycle5"/>
    <dgm:cxn modelId="{20E2F794-050D-4C08-8C8B-04875C690C8C}" type="presParOf" srcId="{5312E60D-835D-4884-8034-91FB421DE264}" destId="{634DE84A-ED8D-4A81-912B-E69B24D94F95}" srcOrd="2" destOrd="0" presId="urn:microsoft.com/office/officeart/2005/8/layout/cycle5"/>
    <dgm:cxn modelId="{F0EC5C40-67C5-4DCD-93E5-206EDDE52386}" type="presParOf" srcId="{5312E60D-835D-4884-8034-91FB421DE264}" destId="{1737DE1D-530F-4CDC-85BB-5A400185A630}" srcOrd="3" destOrd="0" presId="urn:microsoft.com/office/officeart/2005/8/layout/cycle5"/>
    <dgm:cxn modelId="{2B9517A8-4554-44CC-995B-80711167C6E1}" type="presParOf" srcId="{5312E60D-835D-4884-8034-91FB421DE264}" destId="{D38D72E9-117E-4A6A-A237-A9FDE4FC07EA}" srcOrd="4" destOrd="0" presId="urn:microsoft.com/office/officeart/2005/8/layout/cycle5"/>
    <dgm:cxn modelId="{A45366CD-9F59-4DE4-8019-E54A8546AC3B}" type="presParOf" srcId="{5312E60D-835D-4884-8034-91FB421DE264}" destId="{AD1A1E0D-465F-4BAA-B00E-6A13E118BDDD}" srcOrd="5" destOrd="0" presId="urn:microsoft.com/office/officeart/2005/8/layout/cycle5"/>
    <dgm:cxn modelId="{745B5ED7-8D4E-4885-AC7F-12519135E4D2}" type="presParOf" srcId="{5312E60D-835D-4884-8034-91FB421DE264}" destId="{521D3D7B-D061-47A3-A7E2-9654FE8D12E8}" srcOrd="6" destOrd="0" presId="urn:microsoft.com/office/officeart/2005/8/layout/cycle5"/>
    <dgm:cxn modelId="{4918C653-04E9-4E33-A614-34ADD57825B0}" type="presParOf" srcId="{5312E60D-835D-4884-8034-91FB421DE264}" destId="{45D48387-6989-41F7-9723-A4BF3945FC62}" srcOrd="7" destOrd="0" presId="urn:microsoft.com/office/officeart/2005/8/layout/cycle5"/>
    <dgm:cxn modelId="{9FE4506A-D17D-47FB-A245-8C1A87CA1100}" type="presParOf" srcId="{5312E60D-835D-4884-8034-91FB421DE264}" destId="{E643231C-CB23-497A-8B41-194408BC57D8}" srcOrd="8" destOrd="0" presId="urn:microsoft.com/office/officeart/2005/8/layout/cycle5"/>
    <dgm:cxn modelId="{099DE9AA-05CC-411E-8FA4-8E10661DFAFC}" type="presParOf" srcId="{5312E60D-835D-4884-8034-91FB421DE264}" destId="{7C5950DD-E211-425F-B29E-64B5D2FFAFCA}" srcOrd="9" destOrd="0" presId="urn:microsoft.com/office/officeart/2005/8/layout/cycle5"/>
    <dgm:cxn modelId="{D76A6A14-AF8A-4B0A-8AA0-41E1FC010A14}" type="presParOf" srcId="{5312E60D-835D-4884-8034-91FB421DE264}" destId="{307F5D33-BB51-4593-B464-52E7636998A8}" srcOrd="10" destOrd="0" presId="urn:microsoft.com/office/officeart/2005/8/layout/cycle5"/>
    <dgm:cxn modelId="{D3D39811-762B-47AC-AF02-0BC7D58338CA}" type="presParOf" srcId="{5312E60D-835D-4884-8034-91FB421DE264}" destId="{BC3F7A8B-A9F0-4D0D-A274-A9FC4634D1C4}" srcOrd="11"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316924-40A9-4D4E-B962-728BC08B2C21}">
      <dsp:nvSpPr>
        <dsp:cNvPr id="0" name=""/>
        <dsp:cNvSpPr/>
      </dsp:nvSpPr>
      <dsp:spPr>
        <a:xfrm>
          <a:off x="621863" y="0"/>
          <a:ext cx="7047786" cy="46085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F3ED1E-0284-4CF2-8CFE-6BFCAE5F4C5D}">
      <dsp:nvSpPr>
        <dsp:cNvPr id="0" name=""/>
        <dsp:cNvSpPr/>
      </dsp:nvSpPr>
      <dsp:spPr>
        <a:xfrm>
          <a:off x="8906" y="1382553"/>
          <a:ext cx="2668830" cy="18434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Problem Analysis</a:t>
          </a:r>
          <a:endParaRPr lang="en-US" sz="2400" kern="1200" dirty="0">
            <a:solidFill>
              <a:schemeClr val="tx1"/>
            </a:solidFill>
          </a:endParaRPr>
        </a:p>
      </dsp:txBody>
      <dsp:txXfrm>
        <a:off x="8906" y="1382553"/>
        <a:ext cx="2668830" cy="1843404"/>
      </dsp:txXfrm>
    </dsp:sp>
    <dsp:sp modelId="{1696528E-FBEF-4C6C-9054-FB4D9F34196E}">
      <dsp:nvSpPr>
        <dsp:cNvPr id="0" name=""/>
        <dsp:cNvSpPr/>
      </dsp:nvSpPr>
      <dsp:spPr>
        <a:xfrm>
          <a:off x="2811341" y="1382553"/>
          <a:ext cx="2668830" cy="18434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Small Proportion Youths, Involved Gangs &amp; Street Crews</a:t>
          </a:r>
          <a:endParaRPr lang="en-US" sz="2400" kern="1200" dirty="0">
            <a:solidFill>
              <a:schemeClr val="tx1"/>
            </a:solidFill>
          </a:endParaRPr>
        </a:p>
      </dsp:txBody>
      <dsp:txXfrm>
        <a:off x="2811341" y="1382553"/>
        <a:ext cx="2668830" cy="1843404"/>
      </dsp:txXfrm>
    </dsp:sp>
    <dsp:sp modelId="{59DA64A4-ACCB-41B3-B626-7C0B0D3B3C7E}">
      <dsp:nvSpPr>
        <dsp:cNvPr id="0" name=""/>
        <dsp:cNvSpPr/>
      </dsp:nvSpPr>
      <dsp:spPr>
        <a:xfrm>
          <a:off x="5613775" y="1382553"/>
          <a:ext cx="2668830" cy="18434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Strategies Focused on those at Highest Risk for Violence</a:t>
          </a:r>
          <a:endParaRPr lang="en-US" sz="2400" kern="1200" dirty="0">
            <a:solidFill>
              <a:schemeClr val="tx1"/>
            </a:solidFill>
          </a:endParaRPr>
        </a:p>
      </dsp:txBody>
      <dsp:txXfrm>
        <a:off x="5613775" y="1382553"/>
        <a:ext cx="2668830" cy="184340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195204-EA59-4A08-A602-2B23A3AC180E}">
      <dsp:nvSpPr>
        <dsp:cNvPr id="0" name=""/>
        <dsp:cNvSpPr/>
      </dsp:nvSpPr>
      <dsp:spPr>
        <a:xfrm>
          <a:off x="3321868" y="755"/>
          <a:ext cx="1647776" cy="10710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accent6">
                  <a:lumMod val="10000"/>
                </a:schemeClr>
              </a:solidFill>
            </a:rPr>
            <a:t>Problem Analysis</a:t>
          </a:r>
          <a:endParaRPr lang="en-US" sz="2000" kern="1200" dirty="0">
            <a:solidFill>
              <a:schemeClr val="accent6">
                <a:lumMod val="10000"/>
              </a:schemeClr>
            </a:solidFill>
          </a:endParaRPr>
        </a:p>
      </dsp:txBody>
      <dsp:txXfrm>
        <a:off x="3321868" y="755"/>
        <a:ext cx="1647776" cy="1071054"/>
      </dsp:txXfrm>
    </dsp:sp>
    <dsp:sp modelId="{634DE84A-ED8D-4A81-912B-E69B24D94F95}">
      <dsp:nvSpPr>
        <dsp:cNvPr id="0" name=""/>
        <dsp:cNvSpPr/>
      </dsp:nvSpPr>
      <dsp:spPr>
        <a:xfrm>
          <a:off x="2345106" y="518631"/>
          <a:ext cx="3535947" cy="3535947"/>
        </a:xfrm>
        <a:custGeom>
          <a:avLst/>
          <a:gdLst/>
          <a:ahLst/>
          <a:cxnLst/>
          <a:rect l="0" t="0" r="0" b="0"/>
          <a:pathLst>
            <a:path>
              <a:moveTo>
                <a:pt x="2839083" y="361398"/>
              </a:moveTo>
              <a:arcTo wR="1767973" hR="1767973" stAng="18437360" swAng="155399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737DE1D-530F-4CDC-85BB-5A400185A630}">
      <dsp:nvSpPr>
        <dsp:cNvPr id="0" name=""/>
        <dsp:cNvSpPr/>
      </dsp:nvSpPr>
      <dsp:spPr>
        <a:xfrm>
          <a:off x="5064132" y="1725607"/>
          <a:ext cx="1647776" cy="10710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accent6">
                  <a:lumMod val="10000"/>
                </a:schemeClr>
              </a:solidFill>
            </a:rPr>
            <a:t>Strategy</a:t>
          </a:r>
          <a:endParaRPr lang="en-US" sz="2000" kern="1200" dirty="0">
            <a:solidFill>
              <a:schemeClr val="accent6">
                <a:lumMod val="10000"/>
              </a:schemeClr>
            </a:solidFill>
          </a:endParaRPr>
        </a:p>
      </dsp:txBody>
      <dsp:txXfrm>
        <a:off x="5064132" y="1725607"/>
        <a:ext cx="1647776" cy="1071054"/>
      </dsp:txXfrm>
    </dsp:sp>
    <dsp:sp modelId="{AD1A1E0D-465F-4BAA-B00E-6A13E118BDDD}">
      <dsp:nvSpPr>
        <dsp:cNvPr id="0" name=""/>
        <dsp:cNvSpPr/>
      </dsp:nvSpPr>
      <dsp:spPr>
        <a:xfrm>
          <a:off x="2344854" y="560001"/>
          <a:ext cx="3535947" cy="3535947"/>
        </a:xfrm>
        <a:custGeom>
          <a:avLst/>
          <a:gdLst/>
          <a:ahLst/>
          <a:cxnLst/>
          <a:rect l="0" t="0" r="0" b="0"/>
          <a:pathLst>
            <a:path>
              <a:moveTo>
                <a:pt x="3396932" y="2455159"/>
              </a:moveTo>
              <a:arcTo wR="1767973" hR="1767973" stAng="1372363" swAng="139221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21D3D7B-D061-47A3-A7E2-9654FE8D12E8}">
      <dsp:nvSpPr>
        <dsp:cNvPr id="0" name=""/>
        <dsp:cNvSpPr/>
      </dsp:nvSpPr>
      <dsp:spPr>
        <a:xfrm>
          <a:off x="3128946" y="3536702"/>
          <a:ext cx="2033619" cy="10710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accent6">
                  <a:lumMod val="10000"/>
                </a:schemeClr>
              </a:solidFill>
            </a:rPr>
            <a:t>Implementation</a:t>
          </a:r>
          <a:endParaRPr lang="en-US" sz="2000" kern="1200" dirty="0">
            <a:solidFill>
              <a:schemeClr val="accent6">
                <a:lumMod val="10000"/>
              </a:schemeClr>
            </a:solidFill>
          </a:endParaRPr>
        </a:p>
      </dsp:txBody>
      <dsp:txXfrm>
        <a:off x="3128946" y="3536702"/>
        <a:ext cx="2033619" cy="1071054"/>
      </dsp:txXfrm>
    </dsp:sp>
    <dsp:sp modelId="{E643231C-CB23-497A-8B41-194408BC57D8}">
      <dsp:nvSpPr>
        <dsp:cNvPr id="0" name=""/>
        <dsp:cNvSpPr/>
      </dsp:nvSpPr>
      <dsp:spPr>
        <a:xfrm>
          <a:off x="2377782" y="536282"/>
          <a:ext cx="3535947" cy="3535947"/>
        </a:xfrm>
        <a:custGeom>
          <a:avLst/>
          <a:gdLst/>
          <a:ahLst/>
          <a:cxnLst/>
          <a:rect l="0" t="0" r="0" b="0"/>
          <a:pathLst>
            <a:path>
              <a:moveTo>
                <a:pt x="575146" y="3072923"/>
              </a:moveTo>
              <a:arcTo wR="1767973" hR="1767973" stAng="7945788" swAng="135700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C5950DD-E211-425F-B29E-64B5D2FFAFCA}">
      <dsp:nvSpPr>
        <dsp:cNvPr id="0" name=""/>
        <dsp:cNvSpPr/>
      </dsp:nvSpPr>
      <dsp:spPr>
        <a:xfrm>
          <a:off x="1553894" y="1768728"/>
          <a:ext cx="1647776" cy="10710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accent6">
                  <a:lumMod val="10000"/>
                </a:schemeClr>
              </a:solidFill>
            </a:rPr>
            <a:t>Assessment &amp; Feedback</a:t>
          </a:r>
          <a:endParaRPr lang="en-US" sz="2000" kern="1200" dirty="0">
            <a:solidFill>
              <a:schemeClr val="accent6">
                <a:lumMod val="10000"/>
              </a:schemeClr>
            </a:solidFill>
          </a:endParaRPr>
        </a:p>
      </dsp:txBody>
      <dsp:txXfrm>
        <a:off x="1553894" y="1768728"/>
        <a:ext cx="1647776" cy="1071054"/>
      </dsp:txXfrm>
    </dsp:sp>
    <dsp:sp modelId="{BC3F7A8B-A9F0-4D0D-A274-A9FC4634D1C4}">
      <dsp:nvSpPr>
        <dsp:cNvPr id="0" name=""/>
        <dsp:cNvSpPr/>
      </dsp:nvSpPr>
      <dsp:spPr>
        <a:xfrm>
          <a:off x="2377782" y="536282"/>
          <a:ext cx="3535947" cy="3535947"/>
        </a:xfrm>
        <a:custGeom>
          <a:avLst/>
          <a:gdLst/>
          <a:ahLst/>
          <a:cxnLst/>
          <a:rect l="0" t="0" r="0" b="0"/>
          <a:pathLst>
            <a:path>
              <a:moveTo>
                <a:pt x="183381" y="983882"/>
              </a:moveTo>
              <a:arcTo wR="1767973" hR="1767973" stAng="12379634" swAng="163213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52974" cy="467281"/>
          </a:xfrm>
          <a:prstGeom prst="rect">
            <a:avLst/>
          </a:prstGeom>
          <a:noFill/>
          <a:ln w="9525">
            <a:noFill/>
            <a:miter lim="800000"/>
            <a:headEnd/>
            <a:tailEnd/>
          </a:ln>
          <a:effectLst/>
        </p:spPr>
        <p:txBody>
          <a:bodyPr vert="horz" wrap="square" lIns="93655" tIns="46828" rIns="93655" bIns="46828" numCol="1" anchor="t" anchorCtr="0" compatLnSpc="1">
            <a:prstTxWarp prst="textNoShape">
              <a:avLst/>
            </a:prstTxWarp>
          </a:bodyPr>
          <a:lstStyle>
            <a:lvl1pPr>
              <a:defRPr sz="1300"/>
            </a:lvl1pPr>
          </a:lstStyle>
          <a:p>
            <a:endParaRPr lang="en-US" dirty="0"/>
          </a:p>
        </p:txBody>
      </p:sp>
      <p:sp>
        <p:nvSpPr>
          <p:cNvPr id="39939" name="Rectangle 3"/>
          <p:cNvSpPr>
            <a:spLocks noGrp="1" noChangeArrowheads="1"/>
          </p:cNvSpPr>
          <p:nvPr>
            <p:ph type="dt" sz="quarter" idx="1"/>
          </p:nvPr>
        </p:nvSpPr>
        <p:spPr bwMode="auto">
          <a:xfrm>
            <a:off x="3990720" y="0"/>
            <a:ext cx="3052974" cy="467281"/>
          </a:xfrm>
          <a:prstGeom prst="rect">
            <a:avLst/>
          </a:prstGeom>
          <a:noFill/>
          <a:ln w="9525">
            <a:noFill/>
            <a:miter lim="800000"/>
            <a:headEnd/>
            <a:tailEnd/>
          </a:ln>
          <a:effectLst/>
        </p:spPr>
        <p:txBody>
          <a:bodyPr vert="horz" wrap="square" lIns="93655" tIns="46828" rIns="93655" bIns="46828" numCol="1" anchor="t" anchorCtr="0" compatLnSpc="1">
            <a:prstTxWarp prst="textNoShape">
              <a:avLst/>
            </a:prstTxWarp>
          </a:bodyPr>
          <a:lstStyle>
            <a:lvl1pPr algn="r">
              <a:defRPr sz="1300"/>
            </a:lvl1pPr>
          </a:lstStyle>
          <a:p>
            <a:endParaRPr lang="en-US" dirty="0"/>
          </a:p>
        </p:txBody>
      </p:sp>
      <p:sp>
        <p:nvSpPr>
          <p:cNvPr id="39940" name="Rectangle 4"/>
          <p:cNvSpPr>
            <a:spLocks noGrp="1" noChangeArrowheads="1"/>
          </p:cNvSpPr>
          <p:nvPr>
            <p:ph type="ftr" sz="quarter" idx="2"/>
          </p:nvPr>
        </p:nvSpPr>
        <p:spPr bwMode="auto">
          <a:xfrm>
            <a:off x="0" y="8876711"/>
            <a:ext cx="3052974" cy="467281"/>
          </a:xfrm>
          <a:prstGeom prst="rect">
            <a:avLst/>
          </a:prstGeom>
          <a:noFill/>
          <a:ln w="9525">
            <a:noFill/>
            <a:miter lim="800000"/>
            <a:headEnd/>
            <a:tailEnd/>
          </a:ln>
          <a:effectLst/>
        </p:spPr>
        <p:txBody>
          <a:bodyPr vert="horz" wrap="square" lIns="93655" tIns="46828" rIns="93655" bIns="46828" numCol="1" anchor="b" anchorCtr="0" compatLnSpc="1">
            <a:prstTxWarp prst="textNoShape">
              <a:avLst/>
            </a:prstTxWarp>
          </a:bodyPr>
          <a:lstStyle>
            <a:lvl1pPr>
              <a:defRPr sz="1300"/>
            </a:lvl1pPr>
          </a:lstStyle>
          <a:p>
            <a:endParaRPr lang="en-US" dirty="0"/>
          </a:p>
        </p:txBody>
      </p:sp>
      <p:sp>
        <p:nvSpPr>
          <p:cNvPr id="39941" name="Rectangle 5"/>
          <p:cNvSpPr>
            <a:spLocks noGrp="1" noChangeArrowheads="1"/>
          </p:cNvSpPr>
          <p:nvPr>
            <p:ph type="sldNum" sz="quarter" idx="3"/>
          </p:nvPr>
        </p:nvSpPr>
        <p:spPr bwMode="auto">
          <a:xfrm>
            <a:off x="3990720" y="8876711"/>
            <a:ext cx="3052974" cy="467281"/>
          </a:xfrm>
          <a:prstGeom prst="rect">
            <a:avLst/>
          </a:prstGeom>
          <a:noFill/>
          <a:ln w="9525">
            <a:noFill/>
            <a:miter lim="800000"/>
            <a:headEnd/>
            <a:tailEnd/>
          </a:ln>
          <a:effectLst/>
        </p:spPr>
        <p:txBody>
          <a:bodyPr vert="horz" wrap="square" lIns="93655" tIns="46828" rIns="93655" bIns="46828" numCol="1" anchor="b" anchorCtr="0" compatLnSpc="1">
            <a:prstTxWarp prst="textNoShape">
              <a:avLst/>
            </a:prstTxWarp>
          </a:bodyPr>
          <a:lstStyle>
            <a:lvl1pPr algn="r">
              <a:defRPr sz="1300"/>
            </a:lvl1pPr>
          </a:lstStyle>
          <a:p>
            <a:fld id="{FB80F5E8-C99E-4A66-B61D-9F781336B2FA}"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52974" cy="467281"/>
          </a:xfrm>
          <a:prstGeom prst="rect">
            <a:avLst/>
          </a:prstGeom>
          <a:noFill/>
          <a:ln w="9525">
            <a:noFill/>
            <a:miter lim="800000"/>
            <a:headEnd/>
            <a:tailEnd/>
          </a:ln>
          <a:effectLst/>
        </p:spPr>
        <p:txBody>
          <a:bodyPr vert="horz" wrap="square" lIns="93655" tIns="46828" rIns="93655" bIns="46828" numCol="1" anchor="t" anchorCtr="0" compatLnSpc="1">
            <a:prstTxWarp prst="textNoShape">
              <a:avLst/>
            </a:prstTxWarp>
          </a:bodyPr>
          <a:lstStyle>
            <a:lvl1pPr>
              <a:defRPr sz="1300"/>
            </a:lvl1pPr>
          </a:lstStyle>
          <a:p>
            <a:endParaRPr lang="en-US" dirty="0"/>
          </a:p>
        </p:txBody>
      </p:sp>
      <p:sp>
        <p:nvSpPr>
          <p:cNvPr id="55299" name="Rectangle 3"/>
          <p:cNvSpPr>
            <a:spLocks noGrp="1" noChangeArrowheads="1"/>
          </p:cNvSpPr>
          <p:nvPr>
            <p:ph type="dt" idx="1"/>
          </p:nvPr>
        </p:nvSpPr>
        <p:spPr bwMode="auto">
          <a:xfrm>
            <a:off x="3990720" y="0"/>
            <a:ext cx="3052974" cy="467281"/>
          </a:xfrm>
          <a:prstGeom prst="rect">
            <a:avLst/>
          </a:prstGeom>
          <a:noFill/>
          <a:ln w="9525">
            <a:noFill/>
            <a:miter lim="800000"/>
            <a:headEnd/>
            <a:tailEnd/>
          </a:ln>
          <a:effectLst/>
        </p:spPr>
        <p:txBody>
          <a:bodyPr vert="horz" wrap="square" lIns="93655" tIns="46828" rIns="93655" bIns="46828" numCol="1" anchor="t" anchorCtr="0" compatLnSpc="1">
            <a:prstTxWarp prst="textNoShape">
              <a:avLst/>
            </a:prstTxWarp>
          </a:bodyPr>
          <a:lstStyle>
            <a:lvl1pPr algn="r">
              <a:defRPr sz="1300"/>
            </a:lvl1pPr>
          </a:lstStyle>
          <a:p>
            <a:endParaRPr lang="en-US" dirty="0"/>
          </a:p>
        </p:txBody>
      </p:sp>
      <p:sp>
        <p:nvSpPr>
          <p:cNvPr id="55300" name="Rectangle 4"/>
          <p:cNvSpPr>
            <a:spLocks noGrp="1" noRot="1" noChangeAspect="1" noChangeArrowheads="1" noTextEdit="1"/>
          </p:cNvSpPr>
          <p:nvPr>
            <p:ph type="sldImg" idx="2"/>
          </p:nvPr>
        </p:nvSpPr>
        <p:spPr bwMode="auto">
          <a:xfrm>
            <a:off x="1185863" y="701675"/>
            <a:ext cx="4673600" cy="3505200"/>
          </a:xfrm>
          <a:prstGeom prst="rect">
            <a:avLst/>
          </a:prstGeom>
          <a:noFill/>
          <a:ln w="9525">
            <a:solidFill>
              <a:srgbClr val="000000"/>
            </a:solidFill>
            <a:miter lim="800000"/>
            <a:headEnd/>
            <a:tailEnd/>
          </a:ln>
          <a:effectLst/>
        </p:spPr>
      </p:sp>
      <p:sp>
        <p:nvSpPr>
          <p:cNvPr id="55301" name="Rectangle 5"/>
          <p:cNvSpPr>
            <a:spLocks noGrp="1" noChangeArrowheads="1"/>
          </p:cNvSpPr>
          <p:nvPr>
            <p:ph type="body" sz="quarter" idx="3"/>
          </p:nvPr>
        </p:nvSpPr>
        <p:spPr bwMode="auto">
          <a:xfrm>
            <a:off x="704533" y="4439166"/>
            <a:ext cx="5636260" cy="4205526"/>
          </a:xfrm>
          <a:prstGeom prst="rect">
            <a:avLst/>
          </a:prstGeom>
          <a:noFill/>
          <a:ln w="9525">
            <a:noFill/>
            <a:miter lim="800000"/>
            <a:headEnd/>
            <a:tailEnd/>
          </a:ln>
          <a:effectLst/>
        </p:spPr>
        <p:txBody>
          <a:bodyPr vert="horz" wrap="square" lIns="93655" tIns="46828" rIns="93655" bIns="468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2" name="Rectangle 6"/>
          <p:cNvSpPr>
            <a:spLocks noGrp="1" noChangeArrowheads="1"/>
          </p:cNvSpPr>
          <p:nvPr>
            <p:ph type="ftr" sz="quarter" idx="4"/>
          </p:nvPr>
        </p:nvSpPr>
        <p:spPr bwMode="auto">
          <a:xfrm>
            <a:off x="0" y="8876711"/>
            <a:ext cx="3052974" cy="467281"/>
          </a:xfrm>
          <a:prstGeom prst="rect">
            <a:avLst/>
          </a:prstGeom>
          <a:noFill/>
          <a:ln w="9525">
            <a:noFill/>
            <a:miter lim="800000"/>
            <a:headEnd/>
            <a:tailEnd/>
          </a:ln>
          <a:effectLst/>
        </p:spPr>
        <p:txBody>
          <a:bodyPr vert="horz" wrap="square" lIns="93655" tIns="46828" rIns="93655" bIns="46828" numCol="1" anchor="b" anchorCtr="0" compatLnSpc="1">
            <a:prstTxWarp prst="textNoShape">
              <a:avLst/>
            </a:prstTxWarp>
          </a:bodyPr>
          <a:lstStyle>
            <a:lvl1pPr>
              <a:defRPr sz="1300"/>
            </a:lvl1pPr>
          </a:lstStyle>
          <a:p>
            <a:endParaRPr lang="en-US" dirty="0"/>
          </a:p>
        </p:txBody>
      </p:sp>
      <p:sp>
        <p:nvSpPr>
          <p:cNvPr id="55303" name="Rectangle 7"/>
          <p:cNvSpPr>
            <a:spLocks noGrp="1" noChangeArrowheads="1"/>
          </p:cNvSpPr>
          <p:nvPr>
            <p:ph type="sldNum" sz="quarter" idx="5"/>
          </p:nvPr>
        </p:nvSpPr>
        <p:spPr bwMode="auto">
          <a:xfrm>
            <a:off x="3990720" y="8876711"/>
            <a:ext cx="3052974" cy="467281"/>
          </a:xfrm>
          <a:prstGeom prst="rect">
            <a:avLst/>
          </a:prstGeom>
          <a:noFill/>
          <a:ln w="9525">
            <a:noFill/>
            <a:miter lim="800000"/>
            <a:headEnd/>
            <a:tailEnd/>
          </a:ln>
          <a:effectLst/>
        </p:spPr>
        <p:txBody>
          <a:bodyPr vert="horz" wrap="square" lIns="93655" tIns="46828" rIns="93655" bIns="46828" numCol="1" anchor="b" anchorCtr="0" compatLnSpc="1">
            <a:prstTxWarp prst="textNoShape">
              <a:avLst/>
            </a:prstTxWarp>
          </a:bodyPr>
          <a:lstStyle>
            <a:lvl1pPr algn="r">
              <a:defRPr sz="1300"/>
            </a:lvl1pPr>
          </a:lstStyle>
          <a:p>
            <a:fld id="{7AF2DDAF-A908-4D5C-8081-DEBFC291FD3B}"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D158F-C4BE-4B56-B40C-32AE2B49D19E}" type="slidenum">
              <a:rPr lang="en-US"/>
              <a:pPr/>
              <a:t>1</a:t>
            </a:fld>
            <a:endParaRPr lang="en-US" dirty="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0A240-89CA-42D0-93E3-6821C98128E7}" type="slidenum">
              <a:rPr lang="en-US"/>
              <a:pPr/>
              <a:t>18</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marL="234138" indent="-234138"/>
            <a:r>
              <a:rPr lang="en-US" dirty="0"/>
              <a:t>To begin to talk about that construction, let us turn to the dependent variables.</a:t>
            </a:r>
          </a:p>
          <a:p>
            <a:pPr marL="234138" indent="-234138"/>
            <a:r>
              <a:rPr lang="en-US" dirty="0"/>
              <a:t>Five elements of policy adoption are mandates, however, two elements – outreach and training – were documented by all districts and hence became a constant in the model.  </a:t>
            </a:r>
          </a:p>
          <a:p>
            <a:pPr marL="234138" indent="-234138"/>
            <a:r>
              <a:rPr lang="en-US" dirty="0"/>
              <a:t>Therefore, we will focus on the areas of</a:t>
            </a:r>
          </a:p>
          <a:p>
            <a:pPr marL="234138" indent="-234138">
              <a:buFontTx/>
              <a:buAutoNum type="arabicParenR"/>
            </a:pPr>
            <a:r>
              <a:rPr lang="en-US" dirty="0"/>
              <a:t>Collaborative implementation of programs</a:t>
            </a:r>
          </a:p>
          <a:p>
            <a:pPr marL="234138" indent="-234138">
              <a:buFontTx/>
              <a:buAutoNum type="arabicParenR"/>
            </a:pPr>
            <a:r>
              <a:rPr lang="en-US" dirty="0"/>
              <a:t> research integration into a strategic planning process and</a:t>
            </a:r>
          </a:p>
          <a:p>
            <a:pPr marL="234138" indent="-234138">
              <a:buFontTx/>
              <a:buAutoNum type="arabicParenR"/>
            </a:pPr>
            <a:r>
              <a:rPr lang="en-US" dirty="0"/>
              <a:t>Enhanced federal prosecution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2DDAF-A908-4D5C-8081-DEBFC291FD3B}"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3464E-076C-4E0E-84F8-D3222561E63A}" type="slidenum">
              <a:rPr lang="en-US"/>
              <a:pPr/>
              <a:t>27</a:t>
            </a:fld>
            <a:endParaRPr lang="en-US"/>
          </a:p>
        </p:txBody>
      </p:sp>
      <p:sp>
        <p:nvSpPr>
          <p:cNvPr id="843778" name="Rectangle 2"/>
          <p:cNvSpPr>
            <a:spLocks noGrp="1" noRot="1" noChangeAspect="1" noChangeArrowheads="1" noTextEdit="1"/>
          </p:cNvSpPr>
          <p:nvPr>
            <p:ph type="sldImg"/>
          </p:nvPr>
        </p:nvSpPr>
        <p:spPr bwMode="auto">
          <a:xfrm>
            <a:off x="1187450" y="701675"/>
            <a:ext cx="4672013" cy="3503613"/>
          </a:xfrm>
          <a:prstGeom prst="rect">
            <a:avLst/>
          </a:prstGeom>
          <a:solidFill>
            <a:srgbClr val="FFFFFF"/>
          </a:solidFill>
          <a:ln>
            <a:solidFill>
              <a:srgbClr val="000000"/>
            </a:solidFill>
            <a:miter lim="800000"/>
            <a:headEnd/>
            <a:tailEnd/>
          </a:ln>
        </p:spPr>
      </p:sp>
      <p:sp>
        <p:nvSpPr>
          <p:cNvPr id="843779" name="Rectangle 3"/>
          <p:cNvSpPr>
            <a:spLocks noGrp="1" noChangeArrowheads="1"/>
          </p:cNvSpPr>
          <p:nvPr>
            <p:ph type="body" idx="1"/>
          </p:nvPr>
        </p:nvSpPr>
        <p:spPr bwMode="auto">
          <a:xfrm>
            <a:off x="939377" y="4439771"/>
            <a:ext cx="5166572" cy="4204316"/>
          </a:xfrm>
          <a:prstGeom prst="rect">
            <a:avLst/>
          </a:prstGeom>
          <a:solidFill>
            <a:srgbClr val="FFFFFF"/>
          </a:solidFill>
          <a:ln>
            <a:solidFill>
              <a:srgbClr val="000000"/>
            </a:solidFill>
            <a:miter lim="800000"/>
            <a:headEnd/>
            <a:tailEnd/>
          </a:ln>
        </p:spPr>
        <p:txBody>
          <a:bodyPr/>
          <a:lstStyle/>
          <a:p>
            <a:r>
              <a:rPr lang="en-US" sz="1400" b="1" dirty="0"/>
              <a:t>4:02pm – 4:14pm</a:t>
            </a:r>
          </a:p>
          <a:p>
            <a:endParaRPr lang="en-US" sz="1400" b="1" dirty="0"/>
          </a:p>
          <a:p>
            <a:r>
              <a:rPr lang="en-US" dirty="0">
                <a:solidFill>
                  <a:srgbClr val="FF0000"/>
                </a:solidFill>
              </a:rPr>
              <a:t>The following 29 slides describe two homicides that were discussed in Rochester’s  incident review sessions. Go over the slides at a pace that is appropriate for the interest of the participants. Use the 12 minute time period to go through </a:t>
            </a:r>
            <a:r>
              <a:rPr lang="en-US" i="1" dirty="0">
                <a:solidFill>
                  <a:srgbClr val="FF0000"/>
                </a:solidFill>
              </a:rPr>
              <a:t>all </a:t>
            </a:r>
            <a:r>
              <a:rPr lang="en-US" dirty="0">
                <a:solidFill>
                  <a:srgbClr val="FF0000"/>
                </a:solidFill>
              </a:rPr>
              <a:t>the homicide slides.</a:t>
            </a:r>
          </a:p>
          <a:p>
            <a:endParaRPr lang="en-US" dirty="0">
              <a:solidFill>
                <a:srgbClr val="FF0000"/>
              </a:solidFill>
            </a:endParaRPr>
          </a:p>
          <a:p>
            <a:r>
              <a:rPr lang="en-US" b="1" dirty="0"/>
              <a:t>1. Describe the structure and logistics of Rochester’s homicide review session.</a:t>
            </a:r>
          </a:p>
          <a:p>
            <a:pPr>
              <a:buFontTx/>
              <a:buChar char="•"/>
            </a:pPr>
            <a:r>
              <a:rPr lang="en-US" dirty="0"/>
              <a:t>In Rochester, as in several other locations, they conducted incident reviews- detailed reviews of the homicide cases.  </a:t>
            </a:r>
          </a:p>
          <a:p>
            <a:pPr>
              <a:buFontTx/>
              <a:buChar char="•"/>
            </a:pPr>
            <a:r>
              <a:rPr lang="en-US" dirty="0"/>
              <a:t>They began with a grand review of all homicide cases in a year.  Over one long day, they reviewed closed and open cases to identify patterns and important issues across the cases.</a:t>
            </a:r>
          </a:p>
          <a:p>
            <a:pPr>
              <a:buFontTx/>
              <a:buChar char="•"/>
            </a:pPr>
            <a:r>
              <a:rPr lang="en-US" dirty="0"/>
              <a:t>Almost 100 people participated from across the criminal justice system: police and prosecutors, probation and parole, ATF, FBI, Sheriff’s department.</a:t>
            </a:r>
          </a:p>
          <a:p>
            <a:pPr>
              <a:buFontTx/>
              <a:buChar char="•"/>
            </a:pPr>
            <a:r>
              <a:rPr lang="en-US" dirty="0"/>
              <a:t>About 50 people participate in the ongoing monthly reviews of major cases, including homicides.</a:t>
            </a:r>
          </a:p>
          <a:p>
            <a:pPr>
              <a:buFontTx/>
              <a:buChar char="•"/>
            </a:pPr>
            <a:r>
              <a:rPr lang="en-US" dirty="0"/>
              <a:t>Here are some examples of the case presentations done in Rochester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440E5-AAC5-45E8-BCC0-4575B0249955}" type="slidenum">
              <a:rPr lang="en-US"/>
              <a:pPr/>
              <a:t>28</a:t>
            </a:fld>
            <a:endParaRPr lang="en-US"/>
          </a:p>
        </p:txBody>
      </p:sp>
      <p:sp>
        <p:nvSpPr>
          <p:cNvPr id="845826" name="Rectangle 2"/>
          <p:cNvSpPr>
            <a:spLocks noGrp="1" noRot="1" noChangeAspect="1" noChangeArrowheads="1" noTextEdit="1"/>
          </p:cNvSpPr>
          <p:nvPr>
            <p:ph type="sldImg"/>
          </p:nvPr>
        </p:nvSpPr>
        <p:spPr bwMode="auto">
          <a:xfrm>
            <a:off x="1187450" y="701675"/>
            <a:ext cx="4672013" cy="3503613"/>
          </a:xfrm>
          <a:prstGeom prst="rect">
            <a:avLst/>
          </a:prstGeom>
          <a:solidFill>
            <a:srgbClr val="FFFFFF"/>
          </a:solidFill>
          <a:ln>
            <a:solidFill>
              <a:srgbClr val="000000"/>
            </a:solidFill>
            <a:miter lim="800000"/>
            <a:headEnd/>
            <a:tailEnd/>
          </a:ln>
        </p:spPr>
      </p:sp>
      <p:sp>
        <p:nvSpPr>
          <p:cNvPr id="845827" name="Rectangle 3"/>
          <p:cNvSpPr>
            <a:spLocks noGrp="1" noChangeArrowheads="1"/>
          </p:cNvSpPr>
          <p:nvPr>
            <p:ph type="body" idx="1"/>
          </p:nvPr>
        </p:nvSpPr>
        <p:spPr bwMode="auto">
          <a:xfrm>
            <a:off x="939377" y="4439771"/>
            <a:ext cx="5166572" cy="4204316"/>
          </a:xfrm>
          <a:prstGeom prst="rect">
            <a:avLst/>
          </a:prstGeom>
          <a:solidFill>
            <a:srgbClr val="FFFFFF"/>
          </a:solidFill>
          <a:ln>
            <a:solidFill>
              <a:srgbClr val="000000"/>
            </a:solidFill>
            <a:miter lim="800000"/>
            <a:headEnd/>
            <a:tailEnd/>
          </a:ln>
        </p:spPr>
        <p:txBody>
          <a:bodyPr/>
          <a:lstStyle/>
          <a:p>
            <a:r>
              <a:rPr lang="en-US" dirty="0"/>
              <a:t>This was the date, time and location of the two homicides in 2000</a:t>
            </a:r>
            <a:r>
              <a:rPr lang="en-US" dirty="0" smtClean="0"/>
              <a:t>. </a:t>
            </a:r>
          </a:p>
          <a:p>
            <a:r>
              <a:rPr lang="en-US" dirty="0" smtClean="0"/>
              <a:t>Friday April</a:t>
            </a:r>
            <a:r>
              <a:rPr lang="en-US" baseline="0" dirty="0" smtClean="0"/>
              <a:t> 28, 2000 </a:t>
            </a:r>
          </a:p>
          <a:p>
            <a:r>
              <a:rPr lang="en-US" baseline="0" dirty="0" smtClean="0"/>
              <a:t>12:01 PM</a:t>
            </a:r>
          </a:p>
          <a:p>
            <a:r>
              <a:rPr lang="en-US" baseline="0" dirty="0" smtClean="0"/>
              <a:t>113 Columbia Ave.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E6C29-CFC8-44DB-8458-BAA80178B968}" type="slidenum">
              <a:rPr lang="en-US"/>
              <a:pPr/>
              <a:t>29</a:t>
            </a:fld>
            <a:endParaRPr lang="en-US"/>
          </a:p>
        </p:txBody>
      </p:sp>
      <p:sp>
        <p:nvSpPr>
          <p:cNvPr id="847874" name="Rectangle 2"/>
          <p:cNvSpPr>
            <a:spLocks noGrp="1" noRot="1" noChangeAspect="1" noChangeArrowheads="1" noTextEdit="1"/>
          </p:cNvSpPr>
          <p:nvPr>
            <p:ph type="sldImg"/>
          </p:nvPr>
        </p:nvSpPr>
        <p:spPr bwMode="auto">
          <a:xfrm>
            <a:off x="1187450" y="701675"/>
            <a:ext cx="4672013" cy="3503613"/>
          </a:xfrm>
          <a:prstGeom prst="rect">
            <a:avLst/>
          </a:prstGeom>
          <a:solidFill>
            <a:srgbClr val="FFFFFF"/>
          </a:solidFill>
          <a:ln>
            <a:solidFill>
              <a:srgbClr val="000000"/>
            </a:solidFill>
            <a:miter lim="800000"/>
            <a:headEnd/>
            <a:tailEnd/>
          </a:ln>
        </p:spPr>
      </p:sp>
      <p:sp>
        <p:nvSpPr>
          <p:cNvPr id="847875" name="Rectangle 3"/>
          <p:cNvSpPr>
            <a:spLocks noGrp="1" noChangeArrowheads="1"/>
          </p:cNvSpPr>
          <p:nvPr>
            <p:ph type="body" idx="1"/>
          </p:nvPr>
        </p:nvSpPr>
        <p:spPr bwMode="auto">
          <a:xfrm>
            <a:off x="939377" y="4439771"/>
            <a:ext cx="5166572" cy="4204316"/>
          </a:xfrm>
          <a:prstGeom prst="rect">
            <a:avLst/>
          </a:prstGeom>
          <a:solidFill>
            <a:srgbClr val="FFFFFF"/>
          </a:solidFill>
          <a:ln>
            <a:solidFill>
              <a:srgbClr val="000000"/>
            </a:solidFill>
            <a:miter lim="800000"/>
            <a:headEnd/>
            <a:tailEnd/>
          </a:ln>
        </p:spPr>
        <p:txBody>
          <a:bodyPr/>
          <a:lstStyle/>
          <a:p>
            <a:pPr>
              <a:buFontTx/>
              <a:buChar char="•"/>
            </a:pPr>
            <a:r>
              <a:rPr lang="en-US"/>
              <a:t>The presentations include GIS information and scene photos as well as data on everyone involved.</a:t>
            </a:r>
          </a:p>
          <a:p>
            <a:pPr>
              <a:buFontTx/>
              <a:buChar char="•"/>
            </a:pPr>
            <a:endParaRPr lang="en-US"/>
          </a:p>
          <a:p>
            <a:pPr>
              <a:buFontTx/>
              <a:buChar char="•"/>
            </a:pPr>
            <a:r>
              <a:rPr lang="en-US"/>
              <a:t>In this case, two young men were killed while sitting on this car eating pizza from the box on the trunk.</a:t>
            </a:r>
          </a:p>
          <a:p>
            <a:pPr>
              <a:buFontTx/>
              <a:buChar char="•"/>
            </a:pPr>
            <a:endParaRPr lang="en-US"/>
          </a:p>
          <a:p>
            <a:pPr>
              <a:buFontTx/>
              <a:buChar char="•"/>
            </a:pPr>
            <a:r>
              <a:rPr lang="en-US"/>
              <a:t>It occurred on a corner known for drug sales.  And it illustrate a problem that has been particularly severe in Rochester- drug selling related homicide.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3A46D-4D24-4905-9F95-09CB6788F3A8}" type="slidenum">
              <a:rPr lang="en-US"/>
              <a:pPr/>
              <a:t>30</a:t>
            </a:fld>
            <a:endParaRPr lang="en-US"/>
          </a:p>
        </p:txBody>
      </p:sp>
      <p:sp>
        <p:nvSpPr>
          <p:cNvPr id="849922" name="Rectangle 2"/>
          <p:cNvSpPr>
            <a:spLocks noGrp="1" noRot="1" noChangeAspect="1" noChangeArrowheads="1"/>
          </p:cNvSpPr>
          <p:nvPr>
            <p:ph type="sldImg"/>
          </p:nvPr>
        </p:nvSpPr>
        <p:spPr bwMode="auto">
          <a:xfrm>
            <a:off x="1187450" y="701675"/>
            <a:ext cx="4672013" cy="3503613"/>
          </a:xfrm>
          <a:prstGeom prst="rect">
            <a:avLst/>
          </a:prstGeom>
          <a:solidFill>
            <a:srgbClr val="FFFFFF"/>
          </a:solidFill>
          <a:ln>
            <a:solidFill>
              <a:srgbClr val="000000"/>
            </a:solidFill>
            <a:miter lim="800000"/>
            <a:headEnd/>
            <a:tailEnd/>
          </a:ln>
        </p:spPr>
      </p:sp>
      <p:sp>
        <p:nvSpPr>
          <p:cNvPr id="849923" name="Rectangle 3"/>
          <p:cNvSpPr>
            <a:spLocks noGrp="1" noChangeArrowheads="1"/>
          </p:cNvSpPr>
          <p:nvPr>
            <p:ph type="body" idx="1"/>
          </p:nvPr>
        </p:nvSpPr>
        <p:spPr bwMode="auto">
          <a:xfrm>
            <a:off x="939377" y="4439771"/>
            <a:ext cx="5166572" cy="4204316"/>
          </a:xfrm>
          <a:prstGeom prst="rect">
            <a:avLst/>
          </a:prstGeom>
          <a:solidFill>
            <a:srgbClr val="FFFFFF"/>
          </a:solidFill>
          <a:ln>
            <a:solidFill>
              <a:srgbClr val="000000"/>
            </a:solidFill>
            <a:miter lim="800000"/>
            <a:headEnd/>
            <a:tailEnd/>
          </a:ln>
        </p:spPr>
        <p:txBody>
          <a:bodyPr/>
          <a:lstStyle/>
          <a:p>
            <a:r>
              <a:rPr lang="en-US"/>
              <a:t>This is the profile of one victim.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755AF-BF2C-438D-B704-0DA46BF28E89}" type="slidenum">
              <a:rPr lang="en-US"/>
              <a:pPr/>
              <a:t>31</a:t>
            </a:fld>
            <a:endParaRPr lang="en-US"/>
          </a:p>
        </p:txBody>
      </p:sp>
      <p:sp>
        <p:nvSpPr>
          <p:cNvPr id="851970" name="Rectangle 2"/>
          <p:cNvSpPr>
            <a:spLocks noGrp="1" noRot="1" noChangeAspect="1" noChangeArrowheads="1" noTextEdit="1"/>
          </p:cNvSpPr>
          <p:nvPr>
            <p:ph type="sldImg"/>
          </p:nvPr>
        </p:nvSpPr>
        <p:spPr bwMode="auto">
          <a:xfrm>
            <a:off x="1187450" y="701675"/>
            <a:ext cx="4672013" cy="3503613"/>
          </a:xfrm>
          <a:prstGeom prst="rect">
            <a:avLst/>
          </a:prstGeom>
          <a:solidFill>
            <a:srgbClr val="FFFFFF"/>
          </a:solidFill>
          <a:ln>
            <a:solidFill>
              <a:srgbClr val="000000"/>
            </a:solidFill>
            <a:miter lim="800000"/>
            <a:headEnd/>
            <a:tailEnd/>
          </a:ln>
        </p:spPr>
      </p:sp>
      <p:sp>
        <p:nvSpPr>
          <p:cNvPr id="851971" name="Rectangle 3"/>
          <p:cNvSpPr>
            <a:spLocks noGrp="1" noChangeArrowheads="1"/>
          </p:cNvSpPr>
          <p:nvPr>
            <p:ph type="body" idx="1"/>
          </p:nvPr>
        </p:nvSpPr>
        <p:spPr bwMode="auto">
          <a:xfrm>
            <a:off x="939377" y="4439771"/>
            <a:ext cx="5166572" cy="4204316"/>
          </a:xfrm>
          <a:prstGeom prst="rect">
            <a:avLst/>
          </a:prstGeom>
          <a:solidFill>
            <a:srgbClr val="FFFFFF"/>
          </a:solidFill>
          <a:ln>
            <a:solidFill>
              <a:srgbClr val="000000"/>
            </a:solidFill>
            <a:miter lim="800000"/>
            <a:headEnd/>
            <a:tailEnd/>
          </a:ln>
        </p:spPr>
        <p:txBody>
          <a:bodyPr/>
          <a:lstStyle/>
          <a:p>
            <a:r>
              <a:rPr lang="en-US"/>
              <a:t>This is the profile of the other victim.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D7D74-63C5-4C41-87D2-BE0076E9F332}" type="slidenum">
              <a:rPr lang="en-US"/>
              <a:pPr/>
              <a:t>32</a:t>
            </a:fld>
            <a:endParaRPr lang="en-US"/>
          </a:p>
        </p:txBody>
      </p:sp>
      <p:sp>
        <p:nvSpPr>
          <p:cNvPr id="854018" name="Rectangle 2"/>
          <p:cNvSpPr>
            <a:spLocks noGrp="1" noRot="1" noChangeAspect="1" noChangeArrowheads="1" noTextEdit="1"/>
          </p:cNvSpPr>
          <p:nvPr>
            <p:ph type="sldImg"/>
          </p:nvPr>
        </p:nvSpPr>
        <p:spPr bwMode="auto">
          <a:xfrm>
            <a:off x="1187450" y="701675"/>
            <a:ext cx="4672013" cy="3503613"/>
          </a:xfrm>
          <a:prstGeom prst="rect">
            <a:avLst/>
          </a:prstGeom>
          <a:solidFill>
            <a:srgbClr val="FFFFFF"/>
          </a:solidFill>
          <a:ln>
            <a:solidFill>
              <a:srgbClr val="000000"/>
            </a:solidFill>
            <a:miter lim="800000"/>
            <a:headEnd/>
            <a:tailEnd/>
          </a:ln>
        </p:spPr>
      </p:sp>
      <p:sp>
        <p:nvSpPr>
          <p:cNvPr id="854019" name="Rectangle 3"/>
          <p:cNvSpPr>
            <a:spLocks noGrp="1" noChangeArrowheads="1"/>
          </p:cNvSpPr>
          <p:nvPr>
            <p:ph type="body" idx="1"/>
          </p:nvPr>
        </p:nvSpPr>
        <p:spPr bwMode="auto">
          <a:xfrm>
            <a:off x="939377" y="4439771"/>
            <a:ext cx="5166572" cy="420431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A0552-C90C-45B4-9124-147046EBBA66}" type="slidenum">
              <a:rPr lang="en-US"/>
              <a:pPr/>
              <a:t>33</a:t>
            </a:fld>
            <a:endParaRPr lang="en-US"/>
          </a:p>
        </p:txBody>
      </p:sp>
      <p:sp>
        <p:nvSpPr>
          <p:cNvPr id="856066" name="Rectangle 2"/>
          <p:cNvSpPr>
            <a:spLocks noGrp="1" noRot="1" noChangeAspect="1" noChangeArrowheads="1" noTextEdit="1"/>
          </p:cNvSpPr>
          <p:nvPr>
            <p:ph type="sldImg"/>
          </p:nvPr>
        </p:nvSpPr>
        <p:spPr bwMode="auto">
          <a:xfrm>
            <a:off x="1187450" y="701675"/>
            <a:ext cx="4672013" cy="3503613"/>
          </a:xfrm>
          <a:prstGeom prst="rect">
            <a:avLst/>
          </a:prstGeom>
          <a:solidFill>
            <a:srgbClr val="FFFFFF"/>
          </a:solidFill>
          <a:ln>
            <a:solidFill>
              <a:srgbClr val="000000"/>
            </a:solidFill>
            <a:miter lim="800000"/>
            <a:headEnd/>
            <a:tailEnd/>
          </a:ln>
        </p:spPr>
      </p:sp>
      <p:sp>
        <p:nvSpPr>
          <p:cNvPr id="856067" name="Rectangle 3"/>
          <p:cNvSpPr>
            <a:spLocks noGrp="1" noChangeArrowheads="1"/>
          </p:cNvSpPr>
          <p:nvPr>
            <p:ph type="body" idx="1"/>
          </p:nvPr>
        </p:nvSpPr>
        <p:spPr bwMode="auto">
          <a:xfrm>
            <a:off x="939377" y="4439771"/>
            <a:ext cx="5166572" cy="4204316"/>
          </a:xfrm>
          <a:prstGeom prst="rect">
            <a:avLst/>
          </a:prstGeom>
          <a:solidFill>
            <a:srgbClr val="FFFFFF"/>
          </a:solidFill>
          <a:ln>
            <a:solidFill>
              <a:srgbClr val="000000"/>
            </a:solidFill>
            <a:miter lim="800000"/>
            <a:headEnd/>
            <a:tailEnd/>
          </a:ln>
        </p:spPr>
        <p:txBody>
          <a:bodyPr/>
          <a:lstStyle/>
          <a:p>
            <a:r>
              <a:rPr lang="en-US"/>
              <a:t>This is the profile of one suspect.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74AE2-929C-400C-BD75-CCDFB4940E26}" type="slidenum">
              <a:rPr lang="en-US"/>
              <a:pPr/>
              <a:t>34</a:t>
            </a:fld>
            <a:endParaRPr lang="en-US"/>
          </a:p>
        </p:txBody>
      </p:sp>
      <p:sp>
        <p:nvSpPr>
          <p:cNvPr id="858114" name="Rectangle 2"/>
          <p:cNvSpPr>
            <a:spLocks noGrp="1" noRot="1" noChangeAspect="1" noChangeArrowheads="1" noTextEdit="1"/>
          </p:cNvSpPr>
          <p:nvPr>
            <p:ph type="sldImg"/>
          </p:nvPr>
        </p:nvSpPr>
        <p:spPr bwMode="auto">
          <a:xfrm>
            <a:off x="1187450" y="701675"/>
            <a:ext cx="4672013" cy="3503613"/>
          </a:xfrm>
          <a:prstGeom prst="rect">
            <a:avLst/>
          </a:prstGeom>
          <a:solidFill>
            <a:srgbClr val="FFFFFF"/>
          </a:solidFill>
          <a:ln>
            <a:solidFill>
              <a:srgbClr val="000000"/>
            </a:solidFill>
            <a:miter lim="800000"/>
            <a:headEnd/>
            <a:tailEnd/>
          </a:ln>
        </p:spPr>
      </p:sp>
      <p:sp>
        <p:nvSpPr>
          <p:cNvPr id="858115" name="Rectangle 3"/>
          <p:cNvSpPr>
            <a:spLocks noGrp="1" noChangeArrowheads="1"/>
          </p:cNvSpPr>
          <p:nvPr>
            <p:ph type="body" idx="1"/>
          </p:nvPr>
        </p:nvSpPr>
        <p:spPr bwMode="auto">
          <a:xfrm>
            <a:off x="939377" y="4439771"/>
            <a:ext cx="5166572" cy="4204316"/>
          </a:xfrm>
          <a:prstGeom prst="rect">
            <a:avLst/>
          </a:prstGeom>
          <a:solidFill>
            <a:srgbClr val="FFFFFF"/>
          </a:solidFill>
          <a:ln>
            <a:solidFill>
              <a:srgbClr val="000000"/>
            </a:solidFill>
            <a:miter lim="800000"/>
            <a:headEnd/>
            <a:tailEnd/>
          </a:ln>
        </p:spPr>
        <p:txBody>
          <a:bodyPr/>
          <a:lstStyle/>
          <a:p>
            <a:pPr>
              <a:buFontTx/>
              <a:buChar char="•"/>
            </a:pPr>
            <a:r>
              <a:rPr lang="en-US"/>
              <a:t>This is the profile of the other suspect.</a:t>
            </a:r>
          </a:p>
          <a:p>
            <a:pPr>
              <a:buFontTx/>
              <a:buChar char="•"/>
            </a:pPr>
            <a:r>
              <a:rPr lang="en-US"/>
              <a:t>Lewis did the shooting in the case.  It occurred as part of a series of violent crimes he committed around the same time.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2DDAF-A908-4D5C-8081-DEBFC291FD3B}" type="slidenum">
              <a:rPr lang="en-US" smtClean="0"/>
              <a:pPr/>
              <a:t>6</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DED846-90B6-4576-AB6E-B2F449C72BA9}" type="slidenum">
              <a:rPr lang="en-US"/>
              <a:pPr/>
              <a:t>37</a:t>
            </a:fld>
            <a:endParaRPr lang="en-US"/>
          </a:p>
        </p:txBody>
      </p:sp>
      <p:sp>
        <p:nvSpPr>
          <p:cNvPr id="891906" name="Rectangle 2"/>
          <p:cNvSpPr>
            <a:spLocks noGrp="1" noRot="1" noChangeAspect="1" noChangeArrowheads="1" noTextEdit="1"/>
          </p:cNvSpPr>
          <p:nvPr>
            <p:ph type="sldImg"/>
          </p:nvPr>
        </p:nvSpPr>
        <p:spPr bwMode="auto">
          <a:xfrm>
            <a:off x="1187450" y="701675"/>
            <a:ext cx="4672013" cy="3503613"/>
          </a:xfrm>
          <a:prstGeom prst="rect">
            <a:avLst/>
          </a:prstGeom>
          <a:solidFill>
            <a:srgbClr val="FFFFFF"/>
          </a:solidFill>
          <a:ln>
            <a:solidFill>
              <a:srgbClr val="000000"/>
            </a:solidFill>
            <a:miter lim="800000"/>
            <a:headEnd/>
            <a:tailEnd/>
          </a:ln>
        </p:spPr>
      </p:sp>
      <p:sp>
        <p:nvSpPr>
          <p:cNvPr id="891907" name="Rectangle 3"/>
          <p:cNvSpPr>
            <a:spLocks noGrp="1" noChangeArrowheads="1"/>
          </p:cNvSpPr>
          <p:nvPr>
            <p:ph type="body" idx="1"/>
          </p:nvPr>
        </p:nvSpPr>
        <p:spPr bwMode="auto">
          <a:xfrm>
            <a:off x="939377" y="4439771"/>
            <a:ext cx="5166572" cy="4204316"/>
          </a:xfrm>
          <a:prstGeom prst="rect">
            <a:avLst/>
          </a:prstGeom>
          <a:solidFill>
            <a:srgbClr val="FFFFFF"/>
          </a:solidFill>
          <a:ln>
            <a:solidFill>
              <a:srgbClr val="000000"/>
            </a:solidFill>
            <a:miter lim="800000"/>
            <a:headEnd/>
            <a:tailEnd/>
          </a:ln>
        </p:spPr>
        <p:txBody>
          <a:bodyPr/>
          <a:lstStyle/>
          <a:p>
            <a:r>
              <a:rPr lang="en-US" sz="1400" b="1" dirty="0"/>
              <a:t>4:25pm – 4:26pm</a:t>
            </a:r>
          </a:p>
          <a:p>
            <a:endParaRPr lang="en-US" sz="1400" b="1" dirty="0"/>
          </a:p>
          <a:p>
            <a:r>
              <a:rPr lang="en-US" b="1" dirty="0"/>
              <a:t>1. Describe the chart and how this inmate focus group information can be plotted and useful in strategic interventions.</a:t>
            </a:r>
          </a:p>
          <a:p>
            <a:pPr>
              <a:buFontTx/>
              <a:buChar char="•"/>
            </a:pPr>
            <a:r>
              <a:rPr lang="en-US" dirty="0"/>
              <a:t>When the inmates talked about drug house robberies, they indicated that many drug houses get so “hot” that dealers loose control of them.  They start selling to friends and friends-of-friends and then more and more strangers come (if the drugs are good).  That is when houses are subject to robbery- especially crack houses which is where the money 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14D34-F6FA-403D-B3DF-2A5DF77B6944}" type="slidenum">
              <a:rPr lang="en-US"/>
              <a:pPr/>
              <a:t>38</a:t>
            </a:fld>
            <a:endParaRPr lang="en-US"/>
          </a:p>
        </p:txBody>
      </p:sp>
      <p:sp>
        <p:nvSpPr>
          <p:cNvPr id="893954" name="Rectangle 2"/>
          <p:cNvSpPr>
            <a:spLocks noGrp="1" noRot="1" noChangeAspect="1" noChangeArrowheads="1" noTextEdit="1"/>
          </p:cNvSpPr>
          <p:nvPr>
            <p:ph type="sldImg"/>
          </p:nvPr>
        </p:nvSpPr>
        <p:spPr bwMode="auto">
          <a:xfrm>
            <a:off x="1187450" y="701675"/>
            <a:ext cx="4672013" cy="3503613"/>
          </a:xfrm>
          <a:prstGeom prst="rect">
            <a:avLst/>
          </a:prstGeom>
          <a:solidFill>
            <a:srgbClr val="FFFFFF"/>
          </a:solidFill>
          <a:ln>
            <a:solidFill>
              <a:srgbClr val="000000"/>
            </a:solidFill>
            <a:miter lim="800000"/>
            <a:headEnd/>
            <a:tailEnd/>
          </a:ln>
        </p:spPr>
      </p:sp>
      <p:sp>
        <p:nvSpPr>
          <p:cNvPr id="893955" name="Rectangle 3"/>
          <p:cNvSpPr>
            <a:spLocks noGrp="1" noChangeArrowheads="1"/>
          </p:cNvSpPr>
          <p:nvPr>
            <p:ph type="body" idx="1"/>
          </p:nvPr>
        </p:nvSpPr>
        <p:spPr bwMode="auto">
          <a:xfrm>
            <a:off x="939377" y="4439771"/>
            <a:ext cx="5166572" cy="4204316"/>
          </a:xfrm>
          <a:prstGeom prst="rect">
            <a:avLst/>
          </a:prstGeom>
          <a:solidFill>
            <a:srgbClr val="FFFFFF"/>
          </a:solidFill>
          <a:ln>
            <a:solidFill>
              <a:srgbClr val="000000"/>
            </a:solidFill>
            <a:miter lim="800000"/>
            <a:headEnd/>
            <a:tailEnd/>
          </a:ln>
        </p:spPr>
        <p:txBody>
          <a:bodyPr/>
          <a:lstStyle/>
          <a:p>
            <a:r>
              <a:rPr lang="en-US" sz="1400" b="1" dirty="0"/>
              <a:t>4:26pm – 4:27pm</a:t>
            </a:r>
          </a:p>
          <a:p>
            <a:endParaRPr lang="en-US" sz="1400" b="1" dirty="0"/>
          </a:p>
          <a:p>
            <a:r>
              <a:rPr lang="en-US" b="1" dirty="0"/>
              <a:t>1. Describe the next steps to use this data.</a:t>
            </a:r>
          </a:p>
          <a:p>
            <a:r>
              <a:rPr lang="en-US" dirty="0"/>
              <a:t>So the next research task is to try to find ways to prioritize drug enforcement activity according to potential for violence- especially robbery and murder.</a:t>
            </a:r>
          </a:p>
          <a:p>
            <a:endParaRPr lang="en-US" dirty="0"/>
          </a:p>
          <a:p>
            <a:r>
              <a:rPr lang="en-US" dirty="0"/>
              <a:t>So in the universe of all drug houses some are known to the police.  Some of those will be “hot” houses and some of those will be robbed and some of the robberies will result in murder.  From an intervention perspective it makes sense to look for the hot drug houses as places to intervene.</a:t>
            </a:r>
          </a:p>
          <a:p>
            <a:endParaRPr lang="en-US" dirty="0"/>
          </a:p>
          <a:p>
            <a:r>
              <a:rPr lang="en-US" dirty="0"/>
              <a:t>So to start we needed to come up with an operational definition of what a drug house is and a way to count them and measure their temperature.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244AE1A-9CA0-47CA-A03D-7C61EACCB138}" type="slidenum">
              <a:rPr lang="en-US" smtClean="0"/>
              <a:pPr>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76D13-E486-4B59-82C5-98120A9E1400}" type="slidenum">
              <a:rPr lang="en-US"/>
              <a:pPr/>
              <a:t>11</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E0AE9-B395-4D98-A3B6-978F3B48F2FF}" type="slidenum">
              <a:rPr lang="en-US"/>
              <a:pPr/>
              <a:t>12</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5206E-2624-4F0B-B029-337547CE2130}" type="slidenum">
              <a:rPr lang="en-US"/>
              <a:pPr/>
              <a:t>14</a:t>
            </a:fld>
            <a:endParaRPr lang="en-US"/>
          </a:p>
        </p:txBody>
      </p:sp>
      <p:sp>
        <p:nvSpPr>
          <p:cNvPr id="49154" name="Rectangle 2"/>
          <p:cNvSpPr>
            <a:spLocks noGrp="1" noRot="1" noChangeAspect="1" noChangeArrowheads="1" noTextEdit="1"/>
          </p:cNvSpPr>
          <p:nvPr>
            <p:ph type="sldImg"/>
          </p:nvPr>
        </p:nvSpPr>
        <p:spPr>
          <a:xfrm>
            <a:off x="1185863" y="700088"/>
            <a:ext cx="4675187" cy="3506787"/>
          </a:xfrm>
          <a:ln/>
        </p:spPr>
      </p:sp>
      <p:sp>
        <p:nvSpPr>
          <p:cNvPr id="49155" name="Rectangle 3"/>
          <p:cNvSpPr>
            <a:spLocks noGrp="1" noChangeArrowheads="1"/>
          </p:cNvSpPr>
          <p:nvPr>
            <p:ph type="body" idx="1"/>
          </p:nvPr>
        </p:nvSpPr>
        <p:spPr>
          <a:xfrm>
            <a:off x="939377" y="4439167"/>
            <a:ext cx="5166572" cy="4207148"/>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CDBE5F-7288-49C7-9501-9D22D89F681D}" type="slidenum">
              <a:rPr lang="en-US"/>
              <a:pPr/>
              <a:t>15</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2EF73-4E43-4AFD-8034-8327FBE057C2}" type="slidenum">
              <a:rPr lang="en-US"/>
              <a:pPr/>
              <a:t>16</a:t>
            </a:fld>
            <a:endParaRPr lang="en-US"/>
          </a:p>
        </p:txBody>
      </p:sp>
      <p:sp>
        <p:nvSpPr>
          <p:cNvPr id="52226" name="Rectangle 2"/>
          <p:cNvSpPr>
            <a:spLocks noGrp="1" noRot="1" noChangeAspect="1" noChangeArrowheads="1" noTextEdit="1"/>
          </p:cNvSpPr>
          <p:nvPr>
            <p:ph type="sldImg"/>
          </p:nvPr>
        </p:nvSpPr>
        <p:spPr>
          <a:xfrm>
            <a:off x="1185863" y="700088"/>
            <a:ext cx="4675187" cy="3506787"/>
          </a:xfrm>
          <a:ln/>
        </p:spPr>
      </p:sp>
      <p:sp>
        <p:nvSpPr>
          <p:cNvPr id="52227" name="Rectangle 3"/>
          <p:cNvSpPr>
            <a:spLocks noGrp="1" noChangeArrowheads="1"/>
          </p:cNvSpPr>
          <p:nvPr>
            <p:ph type="body" idx="1"/>
          </p:nvPr>
        </p:nvSpPr>
        <p:spPr>
          <a:xfrm>
            <a:off x="939377" y="4439167"/>
            <a:ext cx="5166572" cy="4207148"/>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C2713-2F8A-481E-B3DF-BD3429935DF0}" type="slidenum">
              <a:rPr lang="en-US"/>
              <a:pPr/>
              <a:t>17</a:t>
            </a:fld>
            <a:endParaRPr lang="en-US"/>
          </a:p>
        </p:txBody>
      </p:sp>
      <p:sp>
        <p:nvSpPr>
          <p:cNvPr id="67586" name="Rectangle 2"/>
          <p:cNvSpPr>
            <a:spLocks noGrp="1" noRot="1" noChangeAspect="1" noChangeArrowheads="1" noTextEdit="1"/>
          </p:cNvSpPr>
          <p:nvPr>
            <p:ph type="sldImg"/>
          </p:nvPr>
        </p:nvSpPr>
        <p:spPr>
          <a:xfrm>
            <a:off x="1147763" y="688975"/>
            <a:ext cx="4675187" cy="3505200"/>
          </a:xfrm>
          <a:ln/>
        </p:spPr>
      </p:sp>
      <p:sp>
        <p:nvSpPr>
          <p:cNvPr id="67587" name="Rectangle 3"/>
          <p:cNvSpPr>
            <a:spLocks noGrp="1" noChangeArrowheads="1"/>
          </p:cNvSpPr>
          <p:nvPr>
            <p:ph type="body" idx="1"/>
          </p:nvPr>
        </p:nvSpPr>
        <p:spPr>
          <a:xfrm>
            <a:off x="939377" y="4442411"/>
            <a:ext cx="5166572" cy="4202281"/>
          </a:xfrm>
        </p:spPr>
        <p:txBody>
          <a:bodyPr lIns="91904" tIns="45952" rIns="91904" bIns="45952"/>
          <a:lstStyle/>
          <a:p>
            <a:pPr marL="234138" indent="-234138"/>
            <a:r>
              <a:rPr lang="en-US" sz="1500" b="1" dirty="0"/>
              <a:t>9:30am - 9:34am</a:t>
            </a:r>
          </a:p>
          <a:p>
            <a:pPr marL="234138" indent="-234138">
              <a:buFontTx/>
              <a:buAutoNum type="arabicPeriod"/>
            </a:pPr>
            <a:r>
              <a:rPr lang="en-US" b="1" dirty="0"/>
              <a:t>Describe Project Safe Neighborhoods</a:t>
            </a:r>
          </a:p>
          <a:p>
            <a:pPr marL="234138" indent="-234138">
              <a:buFontTx/>
              <a:buChar char="•"/>
            </a:pPr>
            <a:r>
              <a:rPr lang="en-US" dirty="0"/>
              <a:t>A nationwide commitment to reduce gun crime in America</a:t>
            </a:r>
          </a:p>
          <a:p>
            <a:pPr marL="234138" indent="-234138">
              <a:buFontTx/>
              <a:buChar char="•"/>
            </a:pPr>
            <a:r>
              <a:rPr lang="en-US" dirty="0"/>
              <a:t>A network of new and existing programs that target gun crime</a:t>
            </a:r>
          </a:p>
          <a:p>
            <a:pPr marL="234138" indent="-234138">
              <a:buFontTx/>
              <a:buChar char="•"/>
            </a:pPr>
            <a:r>
              <a:rPr lang="en-US" dirty="0"/>
              <a:t>An opportunity to provide tools and resources at the local and national level to support the network’s efforts</a:t>
            </a:r>
          </a:p>
          <a:p>
            <a:pPr marL="234138" indent="-234138">
              <a:buFontTx/>
              <a:buChar char="•"/>
            </a:pPr>
            <a:r>
              <a:rPr lang="en-US" dirty="0" err="1"/>
              <a:t>PSN</a:t>
            </a:r>
            <a:r>
              <a:rPr lang="en-US" dirty="0"/>
              <a:t> focuses </a:t>
            </a:r>
            <a:r>
              <a:rPr lang="en-US" dirty="0" err="1"/>
              <a:t>on:Violent</a:t>
            </a:r>
            <a:r>
              <a:rPr lang="en-US" dirty="0"/>
              <a:t> organizations and offenders, especially armed career criminals; Illegal gun traffickers; and Brady denials/false statement cases</a:t>
            </a:r>
          </a:p>
          <a:p>
            <a:pPr marL="234138" indent="-234138"/>
            <a:endParaRPr lang="en-US" dirty="0"/>
          </a:p>
          <a:p>
            <a:pPr marL="234138" indent="-234138"/>
            <a:r>
              <a:rPr lang="en-US" b="1" dirty="0"/>
              <a:t>2.   Give the history of Project Safe Neighborhoods</a:t>
            </a:r>
          </a:p>
          <a:p>
            <a:pPr marL="234138" indent="-234138">
              <a:buFontTx/>
              <a:buChar char="•"/>
            </a:pPr>
            <a:r>
              <a:rPr lang="en-US" dirty="0"/>
              <a:t>On May 14, 2001, President George W. Bush and Attorney General John Ashcroft unveiled “Project Safe Neighborhoods”, a new, comprehensive, strategic approach to gun law enforcement – an approach that targets gun crime and violent offenders in an effort to make our streets and communities safer. The Administration’s plan calls upon each US Attorney to implement this national initiative, working in partnership with communities and state and local law enforcement agencies. The plan envisions an invigorated enforcement effort that either builds on the successful programs already in place or, through new resources and tools, creates effective gun violence reduction programs.</a:t>
            </a:r>
          </a:p>
          <a:p>
            <a:pPr marL="234138" indent="-234138">
              <a:buFontTx/>
              <a:buChar cha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9" name="Rectangle 3"/>
          <p:cNvSpPr>
            <a:spLocks noChangeArrowheads="1"/>
          </p:cNvSpPr>
          <p:nvPr/>
        </p:nvSpPr>
        <p:spPr bwMode="auto">
          <a:xfrm>
            <a:off x="0" y="0"/>
            <a:ext cx="9144000" cy="3662363"/>
          </a:xfrm>
          <a:prstGeom prst="rect">
            <a:avLst/>
          </a:prstGeom>
          <a:solidFill>
            <a:schemeClr val="accent1"/>
          </a:solidFill>
          <a:ln w="9525">
            <a:noFill/>
            <a:miter lim="800000"/>
            <a:headEnd/>
            <a:tailEnd/>
          </a:ln>
          <a:effectLst/>
        </p:spPr>
        <p:txBody>
          <a:bodyPr wrap="none" anchor="ctr"/>
          <a:lstStyle/>
          <a:p>
            <a:endParaRPr lang="en-US" dirty="0"/>
          </a:p>
        </p:txBody>
      </p:sp>
      <p:sp>
        <p:nvSpPr>
          <p:cNvPr id="4100" name="Rectangle 4"/>
          <p:cNvSpPr>
            <a:spLocks noChangeArrowheads="1"/>
          </p:cNvSpPr>
          <p:nvPr/>
        </p:nvSpPr>
        <p:spPr bwMode="auto">
          <a:xfrm>
            <a:off x="0" y="6605588"/>
            <a:ext cx="9139238" cy="277812"/>
          </a:xfrm>
          <a:prstGeom prst="rect">
            <a:avLst/>
          </a:prstGeom>
          <a:solidFill>
            <a:schemeClr val="bg2"/>
          </a:solidFill>
          <a:ln w="9525">
            <a:noFill/>
            <a:miter lim="800000"/>
            <a:headEnd/>
            <a:tailEnd/>
          </a:ln>
          <a:effectLst/>
        </p:spPr>
        <p:txBody>
          <a:bodyPr wrap="none" anchor="ctr"/>
          <a:lstStyle/>
          <a:p>
            <a:endParaRPr lang="en-US" dirty="0"/>
          </a:p>
        </p:txBody>
      </p:sp>
      <p:sp>
        <p:nvSpPr>
          <p:cNvPr id="4101" name="Rectangle 5"/>
          <p:cNvSpPr>
            <a:spLocks noChangeArrowheads="1"/>
          </p:cNvSpPr>
          <p:nvPr/>
        </p:nvSpPr>
        <p:spPr bwMode="auto">
          <a:xfrm>
            <a:off x="0" y="3617913"/>
            <a:ext cx="9147175" cy="215900"/>
          </a:xfrm>
          <a:prstGeom prst="rect">
            <a:avLst/>
          </a:prstGeom>
          <a:solidFill>
            <a:schemeClr val="bg2"/>
          </a:solidFill>
          <a:ln w="9525">
            <a:noFill/>
            <a:miter lim="800000"/>
            <a:headEnd/>
            <a:tailEnd/>
          </a:ln>
          <a:effectLst/>
        </p:spPr>
        <p:txBody>
          <a:bodyPr wrap="none" anchor="ctr"/>
          <a:lstStyle/>
          <a:p>
            <a:endParaRPr lang="en-US" dirty="0"/>
          </a:p>
        </p:txBody>
      </p:sp>
      <p:sp>
        <p:nvSpPr>
          <p:cNvPr id="4102" name="Rectangle 6"/>
          <p:cNvSpPr>
            <a:spLocks noGrp="1" noChangeArrowheads="1"/>
          </p:cNvSpPr>
          <p:nvPr>
            <p:ph type="ctrTitle"/>
          </p:nvPr>
        </p:nvSpPr>
        <p:spPr>
          <a:xfrm>
            <a:off x="468313" y="1773238"/>
            <a:ext cx="7989887" cy="1655762"/>
          </a:xfrm>
        </p:spPr>
        <p:txBody>
          <a:bodyPr/>
          <a:lstStyle>
            <a:lvl1pPr>
              <a:defRPr/>
            </a:lvl1pPr>
          </a:lstStyle>
          <a:p>
            <a:r>
              <a:rPr lang="en-US"/>
              <a:t>Click to edit Master title style</a:t>
            </a:r>
          </a:p>
        </p:txBody>
      </p:sp>
      <p:sp>
        <p:nvSpPr>
          <p:cNvPr id="4103" name="Rectangle 7"/>
          <p:cNvSpPr>
            <a:spLocks noGrp="1" noChangeArrowheads="1"/>
          </p:cNvSpPr>
          <p:nvPr>
            <p:ph type="subTitle" idx="1"/>
          </p:nvPr>
        </p:nvSpPr>
        <p:spPr>
          <a:xfrm>
            <a:off x="468313" y="3886200"/>
            <a:ext cx="7304087" cy="1752600"/>
          </a:xfrm>
        </p:spPr>
        <p:txBody>
          <a:bodyPr/>
          <a:lstStyle>
            <a:lvl1pPr marL="0" indent="0">
              <a:buFontTx/>
              <a:buNone/>
              <a:defRPr/>
            </a:lvl1pPr>
          </a:lstStyle>
          <a:p>
            <a:r>
              <a:rPr lang="en-US"/>
              <a:t>Click to edit Master subtitle style</a:t>
            </a:r>
          </a:p>
        </p:txBody>
      </p:sp>
      <p:sp>
        <p:nvSpPr>
          <p:cNvPr id="4107" name="Rectangle 11"/>
          <p:cNvSpPr>
            <a:spLocks noGrp="1" noChangeArrowheads="1"/>
          </p:cNvSpPr>
          <p:nvPr>
            <p:ph type="dt" sz="half" idx="2"/>
          </p:nvPr>
        </p:nvSpPr>
        <p:spPr>
          <a:xfrm>
            <a:off x="457200" y="6605588"/>
            <a:ext cx="2133600" cy="279400"/>
          </a:xfrm>
        </p:spPr>
        <p:txBody>
          <a:bodyPr/>
          <a:lstStyle>
            <a:lvl1pPr>
              <a:defRPr/>
            </a:lvl1pPr>
          </a:lstStyle>
          <a:p>
            <a:endParaRPr lang="en-US" dirty="0"/>
          </a:p>
        </p:txBody>
      </p:sp>
      <p:sp>
        <p:nvSpPr>
          <p:cNvPr id="4108" name="Rectangle 12"/>
          <p:cNvSpPr>
            <a:spLocks noGrp="1" noChangeArrowheads="1"/>
          </p:cNvSpPr>
          <p:nvPr>
            <p:ph type="ftr" sz="quarter" idx="3"/>
          </p:nvPr>
        </p:nvSpPr>
        <p:spPr>
          <a:xfrm>
            <a:off x="3124200" y="6605588"/>
            <a:ext cx="2895600" cy="279400"/>
          </a:xfrm>
        </p:spPr>
        <p:txBody>
          <a:bodyPr/>
          <a:lstStyle>
            <a:lvl1pPr>
              <a:defRPr/>
            </a:lvl1pPr>
          </a:lstStyle>
          <a:p>
            <a:endParaRPr lang="en-US" dirty="0"/>
          </a:p>
        </p:txBody>
      </p:sp>
      <p:sp>
        <p:nvSpPr>
          <p:cNvPr id="4109" name="Rectangle 13"/>
          <p:cNvSpPr>
            <a:spLocks noGrp="1" noChangeArrowheads="1"/>
          </p:cNvSpPr>
          <p:nvPr>
            <p:ph type="sldNum" sz="quarter" idx="4"/>
          </p:nvPr>
        </p:nvSpPr>
        <p:spPr>
          <a:xfrm>
            <a:off x="6553200" y="6605588"/>
            <a:ext cx="2133600" cy="279400"/>
          </a:xfrm>
        </p:spPr>
        <p:txBody>
          <a:bodyPr/>
          <a:lstStyle>
            <a:lvl1pPr>
              <a:defRPr/>
            </a:lvl1pPr>
          </a:lstStyle>
          <a:p>
            <a:fld id="{210BB1C4-7B47-4A1C-8C4C-421FDC74E829}" type="slidenum">
              <a:rPr lang="en-US"/>
              <a:pPr/>
              <a:t>‹#›</a:t>
            </a:fld>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E74C6B1-964D-409B-8F08-CF5313CEF2D7}" type="slidenum">
              <a:rPr lang="en-US"/>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260350"/>
            <a:ext cx="2071688" cy="5832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60350"/>
            <a:ext cx="6067425"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73BD62B-57ED-4847-A769-E76FB5DCAC94}" type="slidenum">
              <a:rPr lang="en-US"/>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EE944D5-9F91-4387-8A41-1A7FA7755456}" type="slidenum">
              <a:rPr lang="en-US"/>
              <a:pPr/>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610600" cy="12065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81000" y="2438400"/>
            <a:ext cx="4229100" cy="4038600"/>
          </a:xfrm>
        </p:spPr>
        <p:txBody>
          <a:bodyPr/>
          <a:lstStyle/>
          <a:p>
            <a:endParaRPr lang="en-US"/>
          </a:p>
        </p:txBody>
      </p:sp>
      <p:sp>
        <p:nvSpPr>
          <p:cNvPr id="4" name="Text Placeholder 3"/>
          <p:cNvSpPr>
            <a:spLocks noGrp="1"/>
          </p:cNvSpPr>
          <p:nvPr>
            <p:ph type="body" sz="half" idx="2"/>
          </p:nvPr>
        </p:nvSpPr>
        <p:spPr>
          <a:xfrm>
            <a:off x="4762500" y="2438400"/>
            <a:ext cx="42291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6106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2438400"/>
            <a:ext cx="42291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62500" y="2438400"/>
            <a:ext cx="4229100" cy="4038600"/>
          </a:xfrm>
        </p:spPr>
        <p:txBody>
          <a:bodyPr/>
          <a:lstStyle/>
          <a:p>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35CF2FD-DDBC-404B-950B-388CFB1CB2A2}" type="slidenum">
              <a:rPr lang="en-US"/>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0648BBC-0E3C-4BE8-8949-A4B1A9F2BCCF}" type="slidenum">
              <a:rPr lang="en-US"/>
              <a:pPr/>
              <a:t>‹#›</a:t>
            </a:fld>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4313"/>
            <a:ext cx="4068763"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84313"/>
            <a:ext cx="407035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5377EB1-DA8A-467F-A088-BA8679F3A3A2}" type="slidenum">
              <a:rPr lang="en-US"/>
              <a:pPr/>
              <a:t>‹#›</a:t>
            </a:fld>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982D2325-1BE2-4B34-B993-A2A8807030A8}" type="slidenum">
              <a:rPr lang="en-US"/>
              <a:pPr/>
              <a:t>‹#›</a:t>
            </a:fld>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CC9FD057-6D65-494D-8DCD-B6E055B3D53C}" type="slidenum">
              <a:rPr lang="en-US"/>
              <a:pPr/>
              <a:t>‹#›</a:t>
            </a:fld>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ACE6E45-941A-48E2-A64A-99A860CB41B9}" type="slidenum">
              <a:rPr lang="en-US"/>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9B9C1C4-5D41-49BB-858D-F0DB97634E98}" type="slidenum">
              <a:rPr lang="en-US"/>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EB5EDB1-88EA-4F46-AA35-D10C636C1639}" type="slidenum">
              <a:rPr lang="en-US"/>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3175" y="0"/>
            <a:ext cx="9144000" cy="1196975"/>
          </a:xfrm>
          <a:prstGeom prst="rect">
            <a:avLst/>
          </a:prstGeom>
          <a:solidFill>
            <a:schemeClr val="accent1"/>
          </a:solidFill>
          <a:ln w="9525">
            <a:noFill/>
            <a:miter lim="800000"/>
            <a:headEnd/>
            <a:tailEnd/>
          </a:ln>
          <a:effectLst/>
        </p:spPr>
        <p:txBody>
          <a:bodyPr wrap="none" anchor="ctr"/>
          <a:lstStyle/>
          <a:p>
            <a:endParaRPr lang="en-US" dirty="0"/>
          </a:p>
        </p:txBody>
      </p:sp>
      <p:sp>
        <p:nvSpPr>
          <p:cNvPr id="1033" name="Rectangle 9"/>
          <p:cNvSpPr>
            <a:spLocks noChangeArrowheads="1"/>
          </p:cNvSpPr>
          <p:nvPr/>
        </p:nvSpPr>
        <p:spPr bwMode="auto">
          <a:xfrm>
            <a:off x="0" y="6308725"/>
            <a:ext cx="9139238" cy="277813"/>
          </a:xfrm>
          <a:prstGeom prst="rect">
            <a:avLst/>
          </a:prstGeom>
          <a:solidFill>
            <a:schemeClr val="bg1"/>
          </a:solidFill>
          <a:ln w="9525">
            <a:noFill/>
            <a:miter lim="800000"/>
            <a:headEnd/>
            <a:tailEnd/>
          </a:ln>
          <a:effectLst/>
        </p:spPr>
        <p:txBody>
          <a:bodyPr wrap="none" anchor="ctr"/>
          <a:lstStyle/>
          <a:p>
            <a:endParaRPr lang="en-US" dirty="0"/>
          </a:p>
        </p:txBody>
      </p:sp>
      <p:sp>
        <p:nvSpPr>
          <p:cNvPr id="1034" name="Rectangle 10"/>
          <p:cNvSpPr>
            <a:spLocks noChangeArrowheads="1"/>
          </p:cNvSpPr>
          <p:nvPr/>
        </p:nvSpPr>
        <p:spPr bwMode="auto">
          <a:xfrm>
            <a:off x="-3175" y="1089025"/>
            <a:ext cx="9147175" cy="215900"/>
          </a:xfrm>
          <a:prstGeom prst="rect">
            <a:avLst/>
          </a:prstGeom>
          <a:solidFill>
            <a:schemeClr val="bg2"/>
          </a:solidFill>
          <a:ln w="9525">
            <a:noFill/>
            <a:miter lim="800000"/>
            <a:headEnd/>
            <a:tailEnd/>
          </a:ln>
          <a:effectLst/>
        </p:spPr>
        <p:txBody>
          <a:bodyPr wrap="none" anchor="ctr"/>
          <a:lstStyle/>
          <a:p>
            <a:endParaRPr lang="en-US" dirty="0"/>
          </a:p>
        </p:txBody>
      </p:sp>
      <p:sp>
        <p:nvSpPr>
          <p:cNvPr id="1026" name="Rectangle 2"/>
          <p:cNvSpPr>
            <a:spLocks noGrp="1" noChangeArrowheads="1"/>
          </p:cNvSpPr>
          <p:nvPr>
            <p:ph type="title"/>
          </p:nvPr>
        </p:nvSpPr>
        <p:spPr bwMode="auto">
          <a:xfrm>
            <a:off x="457200" y="260350"/>
            <a:ext cx="8291513" cy="7207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84313"/>
            <a:ext cx="8291513" cy="4608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308725"/>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308725"/>
            <a:ext cx="2895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308725"/>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B816CE9-0E3B-4D3A-BB66-30E0F8CC135E}" type="slidenum">
              <a:rPr lang="en-US"/>
              <a:pPr/>
              <a:t>‹#›</a:t>
            </a:fld>
            <a:endParaRPr lang="en-US" dirty="0"/>
          </a:p>
        </p:txBody>
      </p:sp>
      <p:sp>
        <p:nvSpPr>
          <p:cNvPr id="1035" name="Rectangle 11"/>
          <p:cNvSpPr>
            <a:spLocks noChangeArrowheads="1"/>
          </p:cNvSpPr>
          <p:nvPr/>
        </p:nvSpPr>
        <p:spPr bwMode="auto">
          <a:xfrm>
            <a:off x="0" y="6605588"/>
            <a:ext cx="9139238" cy="277812"/>
          </a:xfrm>
          <a:prstGeom prst="rect">
            <a:avLst/>
          </a:prstGeom>
          <a:solidFill>
            <a:schemeClr val="bg2"/>
          </a:solidFill>
          <a:ln w="9525">
            <a:noFill/>
            <a:miter lim="800000"/>
            <a:headEnd/>
            <a:tailEnd/>
          </a:ln>
          <a:effec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wipe dir="r"/>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cs typeface="Arial" charset="0"/>
        </a:defRPr>
      </a:lvl2pPr>
      <a:lvl3pPr algn="l" rtl="0" fontAlgn="base">
        <a:spcBef>
          <a:spcPct val="0"/>
        </a:spcBef>
        <a:spcAft>
          <a:spcPct val="0"/>
        </a:spcAft>
        <a:defRPr sz="4400">
          <a:solidFill>
            <a:schemeClr val="tx2"/>
          </a:solidFill>
          <a:latin typeface="Arial" charset="0"/>
          <a:cs typeface="Arial" charset="0"/>
        </a:defRPr>
      </a:lvl3pPr>
      <a:lvl4pPr algn="l" rtl="0" fontAlgn="base">
        <a:spcBef>
          <a:spcPct val="0"/>
        </a:spcBef>
        <a:spcAft>
          <a:spcPct val="0"/>
        </a:spcAft>
        <a:defRPr sz="4400">
          <a:solidFill>
            <a:schemeClr val="tx2"/>
          </a:solidFill>
          <a:latin typeface="Arial" charset="0"/>
          <a:cs typeface="Arial" charset="0"/>
        </a:defRPr>
      </a:lvl4pPr>
      <a:lvl5pPr algn="l" rtl="0" fontAlgn="base">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1.jpeg"/><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psn.gov/pubs/pdf/PSN_CaseStudy3.pdf" TargetMode="External"/><Relationship Id="rId2" Type="http://schemas.openxmlformats.org/officeDocument/2006/relationships/hyperlink" Target="http://city.milwaukee.gov/hrc/COPS-National-TrainingTechnic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323850" y="690525"/>
            <a:ext cx="8569325" cy="2341600"/>
          </a:xfrm>
        </p:spPr>
        <p:txBody>
          <a:bodyPr/>
          <a:lstStyle/>
          <a:p>
            <a:pPr algn="ctr"/>
            <a:r>
              <a:rPr lang="en-US" sz="3200" b="1" dirty="0" smtClean="0"/>
              <a:t>Integrating Research and Research Partnerships into Youth Violence Prevention: </a:t>
            </a:r>
            <a:r>
              <a:rPr lang="en-US" sz="3200" b="1" i="1" dirty="0" smtClean="0"/>
              <a:t>National Forum for Youth Violence Prevention</a:t>
            </a:r>
            <a:endParaRPr lang="en-US" sz="3200" i="1" dirty="0"/>
          </a:p>
        </p:txBody>
      </p:sp>
      <p:sp>
        <p:nvSpPr>
          <p:cNvPr id="44035" name="Rectangle 3"/>
          <p:cNvSpPr>
            <a:spLocks noGrp="1" noChangeArrowheads="1"/>
          </p:cNvSpPr>
          <p:nvPr>
            <p:ph type="subTitle" idx="1"/>
          </p:nvPr>
        </p:nvSpPr>
        <p:spPr>
          <a:xfrm>
            <a:off x="250825" y="4633929"/>
            <a:ext cx="8893175" cy="1765300"/>
          </a:xfrm>
        </p:spPr>
        <p:txBody>
          <a:bodyPr/>
          <a:lstStyle/>
          <a:p>
            <a:pPr algn="ctr"/>
            <a:r>
              <a:rPr lang="en-GB" sz="2000" dirty="0" smtClean="0"/>
              <a:t>Edmund F. </a:t>
            </a:r>
            <a:r>
              <a:rPr lang="en-GB" sz="2000" dirty="0" err="1" smtClean="0"/>
              <a:t>McGarrell</a:t>
            </a:r>
            <a:endParaRPr lang="en-GB" sz="2000" dirty="0" smtClean="0"/>
          </a:p>
          <a:p>
            <a:pPr algn="ctr"/>
            <a:r>
              <a:rPr lang="en-GB" sz="2000" dirty="0" smtClean="0"/>
              <a:t>Director and Professor</a:t>
            </a:r>
          </a:p>
          <a:p>
            <a:pPr algn="ctr"/>
            <a:r>
              <a:rPr lang="en-GB" sz="2000" dirty="0" smtClean="0"/>
              <a:t>School of Criminal Justice</a:t>
            </a:r>
            <a:endParaRPr lang="en-GB" sz="2000" dirty="0"/>
          </a:p>
        </p:txBody>
      </p:sp>
      <p:pic>
        <p:nvPicPr>
          <p:cNvPr id="44036" name="Picture 4" descr="wordmark Michigan State University"/>
          <p:cNvPicPr>
            <a:picLocks noChangeAspect="1" noChangeArrowheads="1"/>
          </p:cNvPicPr>
          <p:nvPr/>
        </p:nvPicPr>
        <p:blipFill>
          <a:blip r:embed="rId3" cstate="print"/>
          <a:srcRect/>
          <a:stretch>
            <a:fillRect/>
          </a:stretch>
        </p:blipFill>
        <p:spPr bwMode="auto">
          <a:xfrm>
            <a:off x="3240088" y="3357563"/>
            <a:ext cx="2557462" cy="844550"/>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46031" y="0"/>
            <a:ext cx="8229600" cy="1143000"/>
          </a:xfrm>
        </p:spPr>
        <p:txBody>
          <a:bodyPr/>
          <a:lstStyle/>
          <a:p>
            <a:r>
              <a:rPr lang="en-US" sz="4000" dirty="0" smtClean="0"/>
              <a:t>Why a Research Partner? The Role of the Research Partner?</a:t>
            </a:r>
            <a:endParaRPr lang="en-US" sz="4000" dirty="0"/>
          </a:p>
        </p:txBody>
      </p:sp>
      <p:sp>
        <p:nvSpPr>
          <p:cNvPr id="4" name="Text Placeholder 3"/>
          <p:cNvSpPr>
            <a:spLocks noGrp="1"/>
          </p:cNvSpPr>
          <p:nvPr>
            <p:ph type="body" idx="1"/>
          </p:nvPr>
        </p:nvSpPr>
        <p:spPr/>
        <p:txBody>
          <a:bodyPr/>
          <a:lstStyle/>
          <a:p>
            <a:endParaRPr lang="en-US"/>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endParaRPr lang="en-US"/>
          </a:p>
        </p:txBody>
      </p:sp>
      <p:pic>
        <p:nvPicPr>
          <p:cNvPr id="34819" name="Picture 3" descr="Superman in process to reveal himself"/>
          <p:cNvPicPr>
            <a:picLocks noChangeAspect="1" noChangeArrowheads="1"/>
          </p:cNvPicPr>
          <p:nvPr/>
        </p:nvPicPr>
        <p:blipFill>
          <a:blip r:embed="rId2" cstate="print"/>
          <a:srcRect/>
          <a:stretch>
            <a:fillRect/>
          </a:stretch>
        </p:blipFill>
        <p:spPr bwMode="auto">
          <a:xfrm>
            <a:off x="4645026" y="1566837"/>
            <a:ext cx="4498974" cy="4986363"/>
          </a:xfrm>
          <a:prstGeom prst="rect">
            <a:avLst/>
          </a:prstGeom>
          <a:noFill/>
        </p:spPr>
      </p:pic>
      <p:pic>
        <p:nvPicPr>
          <p:cNvPr id="1026" name="Picture 2" descr="Illustration of Teacher pointing the Black board"/>
          <p:cNvPicPr>
            <a:picLocks noGrp="1" noChangeAspect="1" noChangeArrowheads="1"/>
          </p:cNvPicPr>
          <p:nvPr>
            <p:ph sz="half" idx="2"/>
          </p:nvPr>
        </p:nvPicPr>
        <p:blipFill>
          <a:blip r:embed="rId3" cstate="print"/>
          <a:srcRect/>
          <a:stretch>
            <a:fillRect/>
          </a:stretch>
        </p:blipFill>
        <p:spPr bwMode="auto">
          <a:xfrm>
            <a:off x="226953" y="1566837"/>
            <a:ext cx="4270435" cy="5002281"/>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Traditional Research Model</a:t>
            </a:r>
          </a:p>
        </p:txBody>
      </p:sp>
      <p:sp>
        <p:nvSpPr>
          <p:cNvPr id="7171" name="Rectangle 3"/>
          <p:cNvSpPr>
            <a:spLocks noGrp="1" noChangeArrowheads="1"/>
          </p:cNvSpPr>
          <p:nvPr>
            <p:ph type="body" idx="1"/>
          </p:nvPr>
        </p:nvSpPr>
        <p:spPr/>
        <p:txBody>
          <a:bodyPr/>
          <a:lstStyle/>
          <a:p>
            <a:r>
              <a:rPr lang="en-US" dirty="0"/>
              <a:t>Researchers were outsiders in problem-solving </a:t>
            </a:r>
            <a:r>
              <a:rPr lang="en-US" dirty="0" smtClean="0"/>
              <a:t>process</a:t>
            </a:r>
          </a:p>
          <a:p>
            <a:pPr lvl="1"/>
            <a:r>
              <a:rPr lang="en-US" dirty="0" smtClean="0"/>
              <a:t>Not </a:t>
            </a:r>
            <a:r>
              <a:rPr lang="en-US" dirty="0"/>
              <a:t>involved in problem </a:t>
            </a:r>
            <a:r>
              <a:rPr lang="en-US" dirty="0" smtClean="0"/>
              <a:t>identification</a:t>
            </a:r>
          </a:p>
          <a:p>
            <a:pPr lvl="1"/>
            <a:r>
              <a:rPr lang="en-US" dirty="0" smtClean="0"/>
              <a:t>Observers</a:t>
            </a:r>
            <a:r>
              <a:rPr lang="en-US" dirty="0"/>
              <a:t>, not participants, in program development and </a:t>
            </a:r>
            <a:r>
              <a:rPr lang="en-US" dirty="0" smtClean="0"/>
              <a:t>implementation</a:t>
            </a:r>
          </a:p>
          <a:p>
            <a:pPr lvl="1"/>
            <a:r>
              <a:rPr lang="en-US" dirty="0" smtClean="0"/>
              <a:t>Involved </a:t>
            </a:r>
            <a:r>
              <a:rPr lang="en-US" dirty="0"/>
              <a:t>only as independent evaluators of impact</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3600" dirty="0"/>
              <a:t>Action Research </a:t>
            </a:r>
            <a:r>
              <a:rPr lang="en-US" sz="3600" dirty="0" smtClean="0"/>
              <a:t>Model</a:t>
            </a:r>
            <a:endParaRPr lang="en-US" sz="3600" dirty="0"/>
          </a:p>
        </p:txBody>
      </p:sp>
      <p:sp>
        <p:nvSpPr>
          <p:cNvPr id="4099" name="Rectangle 3"/>
          <p:cNvSpPr>
            <a:spLocks noGrp="1" noChangeArrowheads="1"/>
          </p:cNvSpPr>
          <p:nvPr>
            <p:ph type="body" idx="1"/>
          </p:nvPr>
        </p:nvSpPr>
        <p:spPr/>
        <p:txBody>
          <a:bodyPr/>
          <a:lstStyle/>
          <a:p>
            <a:pPr>
              <a:lnSpc>
                <a:spcPct val="90000"/>
              </a:lnSpc>
            </a:pPr>
            <a:r>
              <a:rPr lang="en-US" sz="2800" dirty="0"/>
              <a:t>Active, ongoing partnership between researchers and practitioner agencies</a:t>
            </a:r>
          </a:p>
          <a:p>
            <a:pPr>
              <a:lnSpc>
                <a:spcPct val="90000"/>
              </a:lnSpc>
            </a:pPr>
            <a:r>
              <a:rPr lang="en-US" sz="2800" dirty="0"/>
              <a:t>Use research process to help solve local problems</a:t>
            </a:r>
          </a:p>
          <a:p>
            <a:pPr lvl="1">
              <a:lnSpc>
                <a:spcPct val="90000"/>
              </a:lnSpc>
            </a:pPr>
            <a:r>
              <a:rPr lang="en-US" sz="2400" dirty="0"/>
              <a:t>Data collection to identify and understand problems</a:t>
            </a:r>
          </a:p>
          <a:p>
            <a:pPr lvl="1">
              <a:lnSpc>
                <a:spcPct val="90000"/>
              </a:lnSpc>
            </a:pPr>
            <a:r>
              <a:rPr lang="en-US" sz="2400" dirty="0"/>
              <a:t>Strategic analysis to develop targeted interventions</a:t>
            </a:r>
          </a:p>
          <a:p>
            <a:pPr lvl="1">
              <a:lnSpc>
                <a:spcPct val="90000"/>
              </a:lnSpc>
            </a:pPr>
            <a:r>
              <a:rPr lang="en-US" sz="2400" dirty="0"/>
              <a:t>Program monitoring and feedback for refinement</a:t>
            </a:r>
          </a:p>
          <a:p>
            <a:pPr lvl="1">
              <a:lnSpc>
                <a:spcPct val="90000"/>
              </a:lnSpc>
            </a:pPr>
            <a:r>
              <a:rPr lang="en-US" sz="2400" dirty="0"/>
              <a:t>Assessment of impact</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is slide is titled Violence Reduction Strategic Problem Solving Models and is credited to the Michigan State University School of Criminal Justice.  It offers a flow chart with three sections: Systematic Problem Analysis, Strategy Development, and Evaluation Examples.  Under Systematic Problem Analysis, Gun Crime analysis includes calls for service, crime incidents, shots fired, street-level intelligence, and hotline complaints.  Questions asked under gun crime analysis include (1) associated with gangs or groups? (2) associated with felons in possession? (3) associated with street disputes? (4) associated with drug markets? (5) associated with hot spots? Under Strategy Development, there are several sections: (1) Group Based Pulling Levers (e.g., Boston CeaseFire, SACSI), (2) Smart Gun Crime Prosecution (e.g., Project Safe Neighborhoods), (3) Street-level Outreach (e.g., Chicago CeaseFire), (4) Drug Market Intervention (e.g., High Point), (5) Directed Police Patrol/Nuisance Abatement (e.g., Indianapolis).  Evaluation examples are divided into three sections: (1) individual reoffending, city-wide violent crime trends, citizen perceptions, fear of crime, police community relations, (2) neighborhood-level crime trends, citizen perceptions, fear of crime, police community relations, and (3) hot spot crime trends, diffusion/displacement, citizen perceptions, fear of crime, police community relations. Along the side of this flow chart are parallel activities: (1) form working group, (2) integrate research partner, (3) community partnerships, (4) process mapping, (5) smart prosecution review teams, and (6) consider outcome measures. "/>
          <p:cNvPicPr>
            <a:picLocks noChangeAspect="1" noChangeArrowheads="1"/>
          </p:cNvPicPr>
          <p:nvPr/>
        </p:nvPicPr>
        <p:blipFill>
          <a:blip r:embed="rId2" cstate="print"/>
          <a:srcRect/>
          <a:stretch>
            <a:fillRect/>
          </a:stretch>
        </p:blipFill>
        <p:spPr bwMode="auto">
          <a:xfrm>
            <a:off x="-457200" y="-457200"/>
            <a:ext cx="10058400" cy="7772400"/>
          </a:xfrm>
          <a:prstGeom prst="rect">
            <a:avLst/>
          </a:prstGeo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cs typeface="Times New Roman" pitchFamily="18" charset="0"/>
              </a:rPr>
              <a:t>Data-Driven Problem </a:t>
            </a:r>
            <a:r>
              <a:rPr lang="en-US" dirty="0" smtClean="0">
                <a:cs typeface="Times New Roman" pitchFamily="18" charset="0"/>
              </a:rPr>
              <a:t>Analysis</a:t>
            </a:r>
            <a:endParaRPr lang="en-US" dirty="0">
              <a:cs typeface="Times New Roman" pitchFamily="18" charset="0"/>
            </a:endParaRPr>
          </a:p>
        </p:txBody>
      </p:sp>
      <p:sp>
        <p:nvSpPr>
          <p:cNvPr id="48131" name="Rectangle 3"/>
          <p:cNvSpPr>
            <a:spLocks noGrp="1" noChangeArrowheads="1"/>
          </p:cNvSpPr>
          <p:nvPr>
            <p:ph idx="1"/>
          </p:nvPr>
        </p:nvSpPr>
        <p:spPr/>
        <p:txBody>
          <a:bodyPr/>
          <a:lstStyle/>
          <a:p>
            <a:r>
              <a:rPr lang="en-US" dirty="0"/>
              <a:t>Gather data on the selected crime problem, including its sources, victims, offenders, and settings</a:t>
            </a:r>
          </a:p>
          <a:p>
            <a:r>
              <a:rPr lang="en-US" dirty="0"/>
              <a:t>Analyze the data to identify  specific aspects and components of the problem</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60350"/>
            <a:ext cx="9144000" cy="720725"/>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sz="4000" dirty="0">
                <a:cs typeface="Times New Roman" pitchFamily="18" charset="0"/>
              </a:rPr>
              <a:t>Focused </a:t>
            </a:r>
            <a:r>
              <a:rPr lang="en-US" sz="4000" dirty="0" smtClean="0">
                <a:cs typeface="Times New Roman" pitchFamily="18" charset="0"/>
              </a:rPr>
              <a:t>Interventions &amp; Linking to Evidence-Based Practice</a:t>
            </a:r>
            <a:endParaRPr lang="en-US" sz="4000" dirty="0">
              <a:cs typeface="Times New Roman" pitchFamily="18" charset="0"/>
            </a:endParaRPr>
          </a:p>
        </p:txBody>
      </p:sp>
      <p:sp>
        <p:nvSpPr>
          <p:cNvPr id="50179" name="Rectangle 3"/>
          <p:cNvSpPr>
            <a:spLocks noGrp="1" noChangeArrowheads="1"/>
          </p:cNvSpPr>
          <p:nvPr>
            <p:ph type="body" idx="1"/>
          </p:nvPr>
        </p:nvSpPr>
        <p:spPr>
          <a:xfrm>
            <a:off x="190440" y="1384272"/>
            <a:ext cx="8653581" cy="4114800"/>
          </a:xfrm>
        </p:spPr>
        <p:txBody>
          <a:bodyPr/>
          <a:lstStyle/>
          <a:p>
            <a:pPr>
              <a:buNone/>
            </a:pPr>
            <a:r>
              <a:rPr lang="en-US" sz="3200" dirty="0" smtClean="0"/>
              <a:t>Research can assist:</a:t>
            </a:r>
          </a:p>
          <a:p>
            <a:r>
              <a:rPr lang="en-US" sz="3200" dirty="0" smtClean="0"/>
              <a:t>Develop </a:t>
            </a:r>
            <a:r>
              <a:rPr lang="en-US" sz="3200" i="1" dirty="0"/>
              <a:t>focused interventions </a:t>
            </a:r>
            <a:r>
              <a:rPr lang="en-US" sz="3200" dirty="0"/>
              <a:t>aimed at reducing the specific sources and components of the crime </a:t>
            </a:r>
            <a:r>
              <a:rPr lang="en-US" sz="3200" dirty="0" smtClean="0"/>
              <a:t>problem</a:t>
            </a:r>
            <a:endParaRPr lang="en-US" sz="3200" dirty="0"/>
          </a:p>
          <a:p>
            <a:r>
              <a:rPr lang="en-US" sz="3200" i="1" dirty="0"/>
              <a:t>Implement</a:t>
            </a:r>
            <a:r>
              <a:rPr lang="en-US" sz="3200" dirty="0"/>
              <a:t> these focused intervention strategies utilizing the resources and expertise of the working group </a:t>
            </a:r>
            <a:r>
              <a:rPr lang="en-US" sz="3200" dirty="0" smtClean="0"/>
              <a:t>partners</a:t>
            </a:r>
          </a:p>
          <a:p>
            <a:r>
              <a:rPr lang="en-US" dirty="0" smtClean="0"/>
              <a:t>Base interventions on “</a:t>
            </a:r>
            <a:r>
              <a:rPr lang="en-US" i="1" dirty="0" smtClean="0"/>
              <a:t>best</a:t>
            </a:r>
            <a:r>
              <a:rPr lang="en-US" dirty="0" smtClean="0"/>
              <a:t>” practices &amp; “</a:t>
            </a:r>
            <a:r>
              <a:rPr lang="en-US" i="1" dirty="0" smtClean="0"/>
              <a:t>promising</a:t>
            </a:r>
            <a:r>
              <a:rPr lang="en-US" dirty="0" smtClean="0"/>
              <a:t>” strategies</a:t>
            </a:r>
            <a:r>
              <a:rPr lang="en-US" sz="3200" dirty="0" smtClean="0"/>
              <a:t> </a:t>
            </a:r>
            <a:endParaRPr lang="en-US" sz="3200"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665109" y="1676376"/>
            <a:ext cx="7848600" cy="4114800"/>
          </a:xfrm>
        </p:spPr>
        <p:txBody>
          <a:bodyPr/>
          <a:lstStyle/>
          <a:p>
            <a:r>
              <a:rPr lang="en-US" sz="2800" dirty="0"/>
              <a:t>Monitor the implementation of the interventions</a:t>
            </a:r>
          </a:p>
          <a:p>
            <a:r>
              <a:rPr lang="en-US" sz="2800" dirty="0"/>
              <a:t>Provide constant assessment  and feedback on the conduct and effects of the interventions </a:t>
            </a:r>
          </a:p>
          <a:p>
            <a:r>
              <a:rPr lang="en-US" sz="2800" dirty="0"/>
              <a:t>Modify and refine the interventions based on feedback assessments</a:t>
            </a:r>
          </a:p>
          <a:p>
            <a:r>
              <a:rPr lang="en-US" sz="2800" dirty="0"/>
              <a:t>Evaluate the impacts of the interventions on the service delivery system and on the targeted crime problem </a:t>
            </a:r>
          </a:p>
        </p:txBody>
      </p:sp>
      <p:sp>
        <p:nvSpPr>
          <p:cNvPr id="4" name="Title 3"/>
          <p:cNvSpPr>
            <a:spLocks noGrp="1"/>
          </p:cNvSpPr>
          <p:nvPr>
            <p:ph type="title"/>
          </p:nvPr>
        </p:nvSpPr>
        <p:spPr/>
        <p:txBody>
          <a:bodyPr/>
          <a:lstStyle/>
          <a:p>
            <a:r>
              <a:rPr lang="en-US" sz="3600" dirty="0" smtClean="0"/>
              <a:t>Monitoring, Feedback, and Evaluation</a:t>
            </a:r>
            <a:endParaRPr lang="en-US" sz="3600"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title" idx="4294967295"/>
          </p:nvPr>
        </p:nvSpPr>
        <p:spPr>
          <a:xfrm>
            <a:off x="299979" y="0"/>
            <a:ext cx="8001000" cy="1431925"/>
          </a:xfrm>
        </p:spPr>
        <p:txBody>
          <a:bodyPr/>
          <a:lstStyle/>
          <a:p>
            <a:r>
              <a:rPr lang="en-US" sz="3600" dirty="0" smtClean="0"/>
              <a:t>Project </a:t>
            </a:r>
            <a:r>
              <a:rPr lang="en-US" sz="3600" dirty="0"/>
              <a:t>Safe </a:t>
            </a:r>
            <a:r>
              <a:rPr lang="en-US" sz="3600" dirty="0" smtClean="0"/>
              <a:t>Neighborhoods</a:t>
            </a:r>
            <a:endParaRPr lang="en-US" sz="3600" dirty="0"/>
          </a:p>
        </p:txBody>
      </p:sp>
      <p:sp>
        <p:nvSpPr>
          <p:cNvPr id="66566" name="Rectangle 6"/>
          <p:cNvSpPr>
            <a:spLocks noGrp="1" noChangeArrowheads="1"/>
          </p:cNvSpPr>
          <p:nvPr>
            <p:ph type="body" idx="4294967295"/>
          </p:nvPr>
        </p:nvSpPr>
        <p:spPr>
          <a:xfrm>
            <a:off x="592083" y="1457298"/>
            <a:ext cx="7543800" cy="4114800"/>
          </a:xfrm>
        </p:spPr>
        <p:txBody>
          <a:bodyPr/>
          <a:lstStyle/>
          <a:p>
            <a:r>
              <a:rPr lang="en-US" sz="2800" dirty="0" smtClean="0"/>
              <a:t>Nation-wide DOJ program intended </a:t>
            </a:r>
            <a:r>
              <a:rPr lang="en-US" sz="2800" dirty="0"/>
              <a:t>to reduce gun crime in America</a:t>
            </a:r>
          </a:p>
          <a:p>
            <a:r>
              <a:rPr lang="en-US" sz="2800" dirty="0"/>
              <a:t>94 separate programs, one for each US Attorney Office in the 50 states and territories</a:t>
            </a:r>
          </a:p>
          <a:p>
            <a:r>
              <a:rPr lang="en-US" sz="2800" dirty="0" smtClean="0"/>
              <a:t>Based </a:t>
            </a:r>
            <a:r>
              <a:rPr lang="en-US" sz="2800" dirty="0"/>
              <a:t>on the Action Research/Strategic Problem-Solving </a:t>
            </a:r>
            <a:r>
              <a:rPr lang="en-US" sz="2800" dirty="0" smtClean="0"/>
              <a:t>Model</a:t>
            </a:r>
            <a:endParaRPr lang="en-US" sz="2800" dirty="0"/>
          </a:p>
          <a:p>
            <a:r>
              <a:rPr lang="en-US" sz="2800" dirty="0" smtClean="0"/>
              <a:t>Funding provided for a local research partner to work with each PSN task force</a:t>
            </a:r>
            <a:endParaRPr lang="en-US" sz="2800"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7" name="Rectangle 19"/>
          <p:cNvSpPr>
            <a:spLocks noChangeArrowheads="1"/>
          </p:cNvSpPr>
          <p:nvPr/>
        </p:nvSpPr>
        <p:spPr bwMode="auto">
          <a:xfrm>
            <a:off x="665109" y="946116"/>
            <a:ext cx="8077200" cy="5334000"/>
          </a:xfrm>
          <a:prstGeom prst="rect">
            <a:avLst/>
          </a:prstGeom>
          <a:noFill/>
          <a:ln w="9525">
            <a:noFill/>
            <a:miter lim="800000"/>
            <a:headEnd/>
            <a:tailEnd/>
          </a:ln>
          <a:effectLst/>
        </p:spPr>
        <p:txBody>
          <a:bodyPr wrap="none" anchor="ctr"/>
          <a:lstStyle/>
          <a:p>
            <a:endParaRPr lang="en-US"/>
          </a:p>
        </p:txBody>
      </p:sp>
      <p:sp>
        <p:nvSpPr>
          <p:cNvPr id="22532" name="Rectangle 4"/>
          <p:cNvSpPr>
            <a:spLocks noGrp="1" noChangeArrowheads="1"/>
          </p:cNvSpPr>
          <p:nvPr>
            <p:ph type="title"/>
          </p:nvPr>
        </p:nvSpPr>
        <p:spPr>
          <a:xfrm>
            <a:off x="446031" y="0"/>
            <a:ext cx="8229600" cy="1143000"/>
          </a:xfrm>
        </p:spPr>
        <p:txBody>
          <a:bodyPr/>
          <a:lstStyle/>
          <a:p>
            <a:r>
              <a:rPr lang="en-US" dirty="0" smtClean="0"/>
              <a:t>PSN Implementation Measures</a:t>
            </a:r>
            <a:endParaRPr lang="en-US" dirty="0"/>
          </a:p>
        </p:txBody>
      </p:sp>
      <p:sp>
        <p:nvSpPr>
          <p:cNvPr id="22548" name="AutoShape 20"/>
          <p:cNvSpPr>
            <a:spLocks noChangeAspect="1" noChangeArrowheads="1" noTextEdit="1"/>
          </p:cNvSpPr>
          <p:nvPr/>
        </p:nvSpPr>
        <p:spPr bwMode="auto">
          <a:xfrm>
            <a:off x="1727684" y="1160748"/>
            <a:ext cx="5791200" cy="5260975"/>
          </a:xfrm>
          <a:prstGeom prst="rect">
            <a:avLst/>
          </a:prstGeom>
          <a:noFill/>
          <a:ln w="9525">
            <a:noFill/>
            <a:miter lim="800000"/>
            <a:headEnd/>
            <a:tailEnd/>
          </a:ln>
        </p:spPr>
        <p:txBody>
          <a:bodyPr/>
          <a:lstStyle/>
          <a:p>
            <a:endParaRPr lang="en-US"/>
          </a:p>
        </p:txBody>
      </p:sp>
      <p:sp>
        <p:nvSpPr>
          <p:cNvPr id="22550" name="Rectangle 22"/>
          <p:cNvSpPr>
            <a:spLocks noChangeArrowheads="1"/>
          </p:cNvSpPr>
          <p:nvPr/>
        </p:nvSpPr>
        <p:spPr bwMode="auto">
          <a:xfrm>
            <a:off x="1747838" y="6565900"/>
            <a:ext cx="53975"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 </a:t>
            </a:r>
            <a:endParaRPr lang="en-US"/>
          </a:p>
        </p:txBody>
      </p:sp>
      <p:sp>
        <p:nvSpPr>
          <p:cNvPr id="22551" name="Rectangle 23"/>
          <p:cNvSpPr>
            <a:spLocks noChangeArrowheads="1"/>
          </p:cNvSpPr>
          <p:nvPr/>
        </p:nvSpPr>
        <p:spPr bwMode="auto">
          <a:xfrm>
            <a:off x="2422525" y="1805701"/>
            <a:ext cx="53975"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 </a:t>
            </a:r>
            <a:endParaRPr lang="en-US"/>
          </a:p>
        </p:txBody>
      </p:sp>
      <p:sp>
        <p:nvSpPr>
          <p:cNvPr id="22552" name="Rectangle 24" descr="This slide is titled PSN Implementation Measures (Zimmermann, 2006) and offers a flow chart.  Partnerships, Research Integration into Strategic Planning, and Enhanced Federal Prosecution lead to Implementation in this flow chart."/>
          <p:cNvSpPr>
            <a:spLocks noChangeArrowheads="1"/>
          </p:cNvSpPr>
          <p:nvPr/>
        </p:nvSpPr>
        <p:spPr bwMode="auto">
          <a:xfrm>
            <a:off x="2447272" y="1821142"/>
            <a:ext cx="1722437" cy="1241425"/>
          </a:xfrm>
          <a:prstGeom prst="rect">
            <a:avLst/>
          </a:prstGeom>
          <a:solidFill>
            <a:srgbClr val="FFFFFF"/>
          </a:solidFill>
          <a:ln w="9525">
            <a:noFill/>
            <a:miter lim="800000"/>
            <a:headEnd/>
            <a:tailEnd/>
          </a:ln>
        </p:spPr>
        <p:txBody>
          <a:bodyPr/>
          <a:lstStyle/>
          <a:p>
            <a:endParaRPr lang="en-US"/>
          </a:p>
        </p:txBody>
      </p:sp>
      <p:sp>
        <p:nvSpPr>
          <p:cNvPr id="22553" name="Rectangle 25"/>
          <p:cNvSpPr>
            <a:spLocks noChangeArrowheads="1"/>
          </p:cNvSpPr>
          <p:nvPr/>
        </p:nvSpPr>
        <p:spPr bwMode="auto">
          <a:xfrm>
            <a:off x="2439988" y="1818401"/>
            <a:ext cx="1722437" cy="1241425"/>
          </a:xfrm>
          <a:prstGeom prst="rect">
            <a:avLst/>
          </a:prstGeom>
          <a:noFill/>
          <a:ln w="12700">
            <a:solidFill>
              <a:srgbClr val="000000"/>
            </a:solidFill>
            <a:miter lim="800000"/>
            <a:headEnd/>
            <a:tailEnd/>
          </a:ln>
        </p:spPr>
        <p:txBody>
          <a:bodyPr/>
          <a:lstStyle/>
          <a:p>
            <a:endParaRPr lang="en-US"/>
          </a:p>
        </p:txBody>
      </p:sp>
      <p:sp>
        <p:nvSpPr>
          <p:cNvPr id="22554" name="Rectangle 26"/>
          <p:cNvSpPr>
            <a:spLocks noChangeArrowheads="1"/>
          </p:cNvSpPr>
          <p:nvPr/>
        </p:nvSpPr>
        <p:spPr bwMode="auto">
          <a:xfrm>
            <a:off x="2579688" y="1889839"/>
            <a:ext cx="53975"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 </a:t>
            </a:r>
            <a:endParaRPr lang="en-US"/>
          </a:p>
        </p:txBody>
      </p:sp>
      <p:sp>
        <p:nvSpPr>
          <p:cNvPr id="22556" name="Rectangle 28"/>
          <p:cNvSpPr>
            <a:spLocks noChangeArrowheads="1"/>
          </p:cNvSpPr>
          <p:nvPr/>
        </p:nvSpPr>
        <p:spPr bwMode="auto">
          <a:xfrm>
            <a:off x="2709837" y="2332740"/>
            <a:ext cx="1077218" cy="261610"/>
          </a:xfrm>
          <a:prstGeom prst="rect">
            <a:avLst/>
          </a:prstGeom>
          <a:noFill/>
          <a:ln w="9525">
            <a:noFill/>
            <a:miter lim="800000"/>
            <a:headEnd/>
            <a:tailEnd/>
          </a:ln>
        </p:spPr>
        <p:txBody>
          <a:bodyPr wrap="none" lIns="0" tIns="0" rIns="0" bIns="0">
            <a:spAutoFit/>
          </a:bodyPr>
          <a:lstStyle/>
          <a:p>
            <a:r>
              <a:rPr lang="en-US" sz="1700" dirty="0" smtClean="0">
                <a:solidFill>
                  <a:srgbClr val="000000"/>
                </a:solidFill>
                <a:latin typeface="Times New Roman" pitchFamily="18" charset="0"/>
              </a:rPr>
              <a:t>Partnerships</a:t>
            </a:r>
            <a:endParaRPr lang="en-US" dirty="0"/>
          </a:p>
        </p:txBody>
      </p:sp>
      <p:sp>
        <p:nvSpPr>
          <p:cNvPr id="22558" name="Rectangle 30" descr="This slide is titled PSN Implementation Measures (Zimmermann, 2006) and offers a flow chart.  Partnerships, Research Integration into Strategic Planning, and Enhanced Federal Prosecution lead to Implementation in this flow chart."/>
          <p:cNvSpPr>
            <a:spLocks noChangeArrowheads="1"/>
          </p:cNvSpPr>
          <p:nvPr/>
        </p:nvSpPr>
        <p:spPr bwMode="auto">
          <a:xfrm>
            <a:off x="2439988" y="3297951"/>
            <a:ext cx="1722437" cy="1258888"/>
          </a:xfrm>
          <a:prstGeom prst="rect">
            <a:avLst/>
          </a:prstGeom>
          <a:solidFill>
            <a:srgbClr val="FFFFFF"/>
          </a:solidFill>
          <a:ln w="9525">
            <a:noFill/>
            <a:miter lim="800000"/>
            <a:headEnd/>
            <a:tailEnd/>
          </a:ln>
        </p:spPr>
        <p:txBody>
          <a:bodyPr/>
          <a:lstStyle/>
          <a:p>
            <a:endParaRPr lang="en-US"/>
          </a:p>
        </p:txBody>
      </p:sp>
      <p:sp>
        <p:nvSpPr>
          <p:cNvPr id="22559" name="Rectangle 31"/>
          <p:cNvSpPr>
            <a:spLocks noChangeArrowheads="1"/>
          </p:cNvSpPr>
          <p:nvPr/>
        </p:nvSpPr>
        <p:spPr bwMode="auto">
          <a:xfrm>
            <a:off x="2439988" y="3297951"/>
            <a:ext cx="1722437" cy="1258888"/>
          </a:xfrm>
          <a:prstGeom prst="rect">
            <a:avLst/>
          </a:prstGeom>
          <a:noFill/>
          <a:ln w="12700">
            <a:solidFill>
              <a:srgbClr val="000000"/>
            </a:solidFill>
            <a:miter lim="800000"/>
            <a:headEnd/>
            <a:tailEnd/>
          </a:ln>
        </p:spPr>
        <p:txBody>
          <a:bodyPr/>
          <a:lstStyle/>
          <a:p>
            <a:endParaRPr lang="en-US"/>
          </a:p>
        </p:txBody>
      </p:sp>
      <p:sp>
        <p:nvSpPr>
          <p:cNvPr id="22560" name="Rectangle 32"/>
          <p:cNvSpPr>
            <a:spLocks noChangeArrowheads="1"/>
          </p:cNvSpPr>
          <p:nvPr/>
        </p:nvSpPr>
        <p:spPr bwMode="auto">
          <a:xfrm>
            <a:off x="2579688" y="3372564"/>
            <a:ext cx="842962"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Research </a:t>
            </a:r>
            <a:endParaRPr lang="en-US"/>
          </a:p>
        </p:txBody>
      </p:sp>
      <p:sp>
        <p:nvSpPr>
          <p:cNvPr id="22561" name="Rectangle 33"/>
          <p:cNvSpPr>
            <a:spLocks noChangeArrowheads="1"/>
          </p:cNvSpPr>
          <p:nvPr/>
        </p:nvSpPr>
        <p:spPr bwMode="auto">
          <a:xfrm>
            <a:off x="2579688" y="3621801"/>
            <a:ext cx="1390650"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Integration into </a:t>
            </a:r>
            <a:endParaRPr lang="en-US"/>
          </a:p>
        </p:txBody>
      </p:sp>
      <p:sp>
        <p:nvSpPr>
          <p:cNvPr id="22562" name="Rectangle 34"/>
          <p:cNvSpPr>
            <a:spLocks noChangeArrowheads="1"/>
          </p:cNvSpPr>
          <p:nvPr/>
        </p:nvSpPr>
        <p:spPr bwMode="auto">
          <a:xfrm>
            <a:off x="2579688" y="3872626"/>
            <a:ext cx="820737"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Strategic </a:t>
            </a:r>
            <a:endParaRPr lang="en-US"/>
          </a:p>
        </p:txBody>
      </p:sp>
      <p:sp>
        <p:nvSpPr>
          <p:cNvPr id="22563" name="Rectangle 35"/>
          <p:cNvSpPr>
            <a:spLocks noChangeArrowheads="1"/>
          </p:cNvSpPr>
          <p:nvPr/>
        </p:nvSpPr>
        <p:spPr bwMode="auto">
          <a:xfrm>
            <a:off x="2579688" y="4126626"/>
            <a:ext cx="768350"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Planning</a:t>
            </a:r>
            <a:endParaRPr lang="en-US"/>
          </a:p>
        </p:txBody>
      </p:sp>
      <p:sp>
        <p:nvSpPr>
          <p:cNvPr id="22564" name="Rectangle 36"/>
          <p:cNvSpPr>
            <a:spLocks noChangeArrowheads="1"/>
          </p:cNvSpPr>
          <p:nvPr/>
        </p:nvSpPr>
        <p:spPr bwMode="auto">
          <a:xfrm>
            <a:off x="3349625" y="4126626"/>
            <a:ext cx="53975"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 </a:t>
            </a:r>
            <a:endParaRPr lang="en-US"/>
          </a:p>
        </p:txBody>
      </p:sp>
      <p:sp>
        <p:nvSpPr>
          <p:cNvPr id="22565" name="Rectangle 37" descr="This slide is titled PSN Implementation Measures (Zimmermann, 2006) and offers a flow chart.  Partnerships, Research Integration into Strategic Planning, and Enhanced Federal Prosecution lead to Implementation in this flow chart."/>
          <p:cNvSpPr>
            <a:spLocks noChangeArrowheads="1"/>
          </p:cNvSpPr>
          <p:nvPr/>
        </p:nvSpPr>
        <p:spPr bwMode="auto">
          <a:xfrm>
            <a:off x="2439988" y="4775914"/>
            <a:ext cx="1757362" cy="1258887"/>
          </a:xfrm>
          <a:prstGeom prst="rect">
            <a:avLst/>
          </a:prstGeom>
          <a:solidFill>
            <a:srgbClr val="FFFFFF"/>
          </a:solidFill>
          <a:ln w="9525">
            <a:noFill/>
            <a:miter lim="800000"/>
            <a:headEnd/>
            <a:tailEnd/>
          </a:ln>
        </p:spPr>
        <p:txBody>
          <a:bodyPr/>
          <a:lstStyle/>
          <a:p>
            <a:endParaRPr lang="en-US"/>
          </a:p>
        </p:txBody>
      </p:sp>
      <p:sp>
        <p:nvSpPr>
          <p:cNvPr id="22566" name="Rectangle 38"/>
          <p:cNvSpPr>
            <a:spLocks noChangeArrowheads="1"/>
          </p:cNvSpPr>
          <p:nvPr/>
        </p:nvSpPr>
        <p:spPr bwMode="auto">
          <a:xfrm>
            <a:off x="2439988" y="4775914"/>
            <a:ext cx="1757362" cy="1258887"/>
          </a:xfrm>
          <a:prstGeom prst="rect">
            <a:avLst/>
          </a:prstGeom>
          <a:noFill/>
          <a:ln w="12700">
            <a:solidFill>
              <a:srgbClr val="000000"/>
            </a:solidFill>
            <a:miter lim="800000"/>
            <a:headEnd/>
            <a:tailEnd/>
          </a:ln>
        </p:spPr>
        <p:txBody>
          <a:bodyPr/>
          <a:lstStyle/>
          <a:p>
            <a:endParaRPr lang="en-US"/>
          </a:p>
        </p:txBody>
      </p:sp>
      <p:sp>
        <p:nvSpPr>
          <p:cNvPr id="22567" name="Rectangle 39"/>
          <p:cNvSpPr>
            <a:spLocks noChangeArrowheads="1"/>
          </p:cNvSpPr>
          <p:nvPr/>
        </p:nvSpPr>
        <p:spPr bwMode="auto">
          <a:xfrm>
            <a:off x="2579688" y="4850526"/>
            <a:ext cx="34925"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rPr>
              <a:t> </a:t>
            </a:r>
            <a:endParaRPr lang="en-US"/>
          </a:p>
        </p:txBody>
      </p:sp>
      <p:sp>
        <p:nvSpPr>
          <p:cNvPr id="22568" name="Rectangle 40"/>
          <p:cNvSpPr>
            <a:spLocks noChangeArrowheads="1"/>
          </p:cNvSpPr>
          <p:nvPr/>
        </p:nvSpPr>
        <p:spPr bwMode="auto">
          <a:xfrm>
            <a:off x="2579688" y="5017214"/>
            <a:ext cx="741362"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Enhance</a:t>
            </a:r>
            <a:endParaRPr lang="en-US"/>
          </a:p>
        </p:txBody>
      </p:sp>
      <p:sp>
        <p:nvSpPr>
          <p:cNvPr id="22569" name="Rectangle 41"/>
          <p:cNvSpPr>
            <a:spLocks noChangeArrowheads="1"/>
          </p:cNvSpPr>
          <p:nvPr/>
        </p:nvSpPr>
        <p:spPr bwMode="auto">
          <a:xfrm>
            <a:off x="3322638" y="5017214"/>
            <a:ext cx="107950"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d</a:t>
            </a:r>
            <a:endParaRPr lang="en-US"/>
          </a:p>
        </p:txBody>
      </p:sp>
      <p:sp>
        <p:nvSpPr>
          <p:cNvPr id="22570" name="Rectangle 42"/>
          <p:cNvSpPr>
            <a:spLocks noChangeArrowheads="1"/>
          </p:cNvSpPr>
          <p:nvPr/>
        </p:nvSpPr>
        <p:spPr bwMode="auto">
          <a:xfrm>
            <a:off x="3432175" y="5017214"/>
            <a:ext cx="53975"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 </a:t>
            </a:r>
            <a:endParaRPr lang="en-US"/>
          </a:p>
        </p:txBody>
      </p:sp>
      <p:sp>
        <p:nvSpPr>
          <p:cNvPr id="22571" name="Rectangle 43"/>
          <p:cNvSpPr>
            <a:spLocks noChangeArrowheads="1"/>
          </p:cNvSpPr>
          <p:nvPr/>
        </p:nvSpPr>
        <p:spPr bwMode="auto">
          <a:xfrm>
            <a:off x="2579688" y="5268039"/>
            <a:ext cx="700087"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Federal </a:t>
            </a:r>
            <a:endParaRPr lang="en-US"/>
          </a:p>
        </p:txBody>
      </p:sp>
      <p:sp>
        <p:nvSpPr>
          <p:cNvPr id="22572" name="Rectangle 44"/>
          <p:cNvSpPr>
            <a:spLocks noChangeArrowheads="1"/>
          </p:cNvSpPr>
          <p:nvPr/>
        </p:nvSpPr>
        <p:spPr bwMode="auto">
          <a:xfrm>
            <a:off x="2579688" y="5526801"/>
            <a:ext cx="1019175"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Prosecution</a:t>
            </a:r>
            <a:endParaRPr lang="en-US"/>
          </a:p>
        </p:txBody>
      </p:sp>
      <p:sp>
        <p:nvSpPr>
          <p:cNvPr id="22573" name="Rectangle 45"/>
          <p:cNvSpPr>
            <a:spLocks noChangeArrowheads="1"/>
          </p:cNvSpPr>
          <p:nvPr/>
        </p:nvSpPr>
        <p:spPr bwMode="auto">
          <a:xfrm>
            <a:off x="3602038" y="5526801"/>
            <a:ext cx="53975"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 </a:t>
            </a:r>
            <a:endParaRPr lang="en-US"/>
          </a:p>
        </p:txBody>
      </p:sp>
      <p:sp>
        <p:nvSpPr>
          <p:cNvPr id="22574" name="Rectangle 46" descr="This slide is titled PSN Implementation Measures (Zimmermann, 2006) and offers a flow chart.  Partnerships, Research Integration into Strategic Planning, and Enhanced Federal Prosecution lead to Implementation in this flow chart."/>
          <p:cNvSpPr>
            <a:spLocks noChangeArrowheads="1"/>
          </p:cNvSpPr>
          <p:nvPr/>
        </p:nvSpPr>
        <p:spPr bwMode="auto">
          <a:xfrm>
            <a:off x="5360988" y="3205876"/>
            <a:ext cx="1741487" cy="1241425"/>
          </a:xfrm>
          <a:prstGeom prst="rect">
            <a:avLst/>
          </a:prstGeom>
          <a:solidFill>
            <a:srgbClr val="FFFFFF"/>
          </a:solidFill>
          <a:ln w="9525">
            <a:noFill/>
            <a:miter lim="800000"/>
            <a:headEnd/>
            <a:tailEnd/>
          </a:ln>
        </p:spPr>
        <p:txBody>
          <a:bodyPr/>
          <a:lstStyle/>
          <a:p>
            <a:endParaRPr lang="en-US"/>
          </a:p>
        </p:txBody>
      </p:sp>
      <p:sp>
        <p:nvSpPr>
          <p:cNvPr id="22575" name="Rectangle 47"/>
          <p:cNvSpPr>
            <a:spLocks noChangeArrowheads="1"/>
          </p:cNvSpPr>
          <p:nvPr/>
        </p:nvSpPr>
        <p:spPr bwMode="auto">
          <a:xfrm>
            <a:off x="5360988" y="3205876"/>
            <a:ext cx="1741487" cy="1241425"/>
          </a:xfrm>
          <a:prstGeom prst="rect">
            <a:avLst/>
          </a:prstGeom>
          <a:noFill/>
          <a:ln w="12700">
            <a:solidFill>
              <a:srgbClr val="000000"/>
            </a:solidFill>
            <a:miter lim="800000"/>
            <a:headEnd/>
            <a:tailEnd/>
          </a:ln>
        </p:spPr>
        <p:txBody>
          <a:bodyPr/>
          <a:lstStyle/>
          <a:p>
            <a:endParaRPr lang="en-US"/>
          </a:p>
        </p:txBody>
      </p:sp>
      <p:sp>
        <p:nvSpPr>
          <p:cNvPr id="22576" name="Rectangle 48"/>
          <p:cNvSpPr>
            <a:spLocks noChangeArrowheads="1"/>
          </p:cNvSpPr>
          <p:nvPr/>
        </p:nvSpPr>
        <p:spPr bwMode="auto">
          <a:xfrm>
            <a:off x="5500688" y="3280489"/>
            <a:ext cx="53975"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 </a:t>
            </a:r>
            <a:endParaRPr lang="en-US"/>
          </a:p>
        </p:txBody>
      </p:sp>
      <p:sp>
        <p:nvSpPr>
          <p:cNvPr id="22577" name="Rectangle 49"/>
          <p:cNvSpPr>
            <a:spLocks noChangeArrowheads="1"/>
          </p:cNvSpPr>
          <p:nvPr/>
        </p:nvSpPr>
        <p:spPr bwMode="auto">
          <a:xfrm>
            <a:off x="5500688" y="3539251"/>
            <a:ext cx="34925"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rPr>
              <a:t> </a:t>
            </a:r>
            <a:endParaRPr lang="en-US"/>
          </a:p>
        </p:txBody>
      </p:sp>
      <p:sp>
        <p:nvSpPr>
          <p:cNvPr id="22578" name="Rectangle 50"/>
          <p:cNvSpPr>
            <a:spLocks noChangeArrowheads="1"/>
          </p:cNvSpPr>
          <p:nvPr/>
        </p:nvSpPr>
        <p:spPr bwMode="auto">
          <a:xfrm>
            <a:off x="5500688" y="3705939"/>
            <a:ext cx="1380186" cy="261610"/>
          </a:xfrm>
          <a:prstGeom prst="rect">
            <a:avLst/>
          </a:prstGeom>
          <a:noFill/>
          <a:ln w="9525">
            <a:noFill/>
            <a:miter lim="800000"/>
            <a:headEnd/>
            <a:tailEnd/>
          </a:ln>
        </p:spPr>
        <p:txBody>
          <a:bodyPr wrap="none" lIns="0" tIns="0" rIns="0" bIns="0">
            <a:spAutoFit/>
          </a:bodyPr>
          <a:lstStyle/>
          <a:p>
            <a:r>
              <a:rPr lang="en-US" sz="1700" dirty="0" smtClean="0">
                <a:solidFill>
                  <a:srgbClr val="000000"/>
                </a:solidFill>
                <a:latin typeface="Times New Roman" pitchFamily="18" charset="0"/>
              </a:rPr>
              <a:t>Implementation</a:t>
            </a:r>
            <a:endParaRPr lang="en-US" dirty="0"/>
          </a:p>
        </p:txBody>
      </p:sp>
      <p:sp>
        <p:nvSpPr>
          <p:cNvPr id="22579" name="Rectangle 51"/>
          <p:cNvSpPr>
            <a:spLocks noChangeArrowheads="1"/>
          </p:cNvSpPr>
          <p:nvPr/>
        </p:nvSpPr>
        <p:spPr bwMode="auto">
          <a:xfrm>
            <a:off x="6927850" y="3705939"/>
            <a:ext cx="53975"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 </a:t>
            </a:r>
            <a:endParaRPr lang="en-US"/>
          </a:p>
        </p:txBody>
      </p:sp>
      <p:sp>
        <p:nvSpPr>
          <p:cNvPr id="22580" name="Freeform 52" descr="This slide is titled PSN Implementation Measures (Zimmermann, 2006) and offers a flow chart.  Partnerships, Research Integration into Strategic Planning, and Enhanced Federal Prosecution lead to Implementation in this flow chart."/>
          <p:cNvSpPr>
            <a:spLocks noEditPoints="1"/>
          </p:cNvSpPr>
          <p:nvPr/>
        </p:nvSpPr>
        <p:spPr bwMode="auto">
          <a:xfrm>
            <a:off x="4157663" y="2385139"/>
            <a:ext cx="1203325" cy="1350962"/>
          </a:xfrm>
          <a:custGeom>
            <a:avLst/>
            <a:gdLst/>
            <a:ahLst/>
            <a:cxnLst>
              <a:cxn ang="0">
                <a:pos x="25" y="0"/>
              </a:cxn>
              <a:cxn ang="0">
                <a:pos x="711" y="776"/>
              </a:cxn>
              <a:cxn ang="0">
                <a:pos x="686" y="798"/>
              </a:cxn>
              <a:cxn ang="0">
                <a:pos x="0" y="22"/>
              </a:cxn>
              <a:cxn ang="0">
                <a:pos x="25" y="0"/>
              </a:cxn>
              <a:cxn ang="0">
                <a:pos x="728" y="740"/>
              </a:cxn>
              <a:cxn ang="0">
                <a:pos x="758" y="851"/>
              </a:cxn>
              <a:cxn ang="0">
                <a:pos x="651" y="809"/>
              </a:cxn>
              <a:cxn ang="0">
                <a:pos x="728" y="740"/>
              </a:cxn>
            </a:cxnLst>
            <a:rect l="0" t="0" r="r" b="b"/>
            <a:pathLst>
              <a:path w="758" h="851">
                <a:moveTo>
                  <a:pt x="25" y="0"/>
                </a:moveTo>
                <a:lnTo>
                  <a:pt x="711" y="776"/>
                </a:lnTo>
                <a:lnTo>
                  <a:pt x="686" y="798"/>
                </a:lnTo>
                <a:lnTo>
                  <a:pt x="0" y="22"/>
                </a:lnTo>
                <a:lnTo>
                  <a:pt x="25" y="0"/>
                </a:lnTo>
                <a:close/>
                <a:moveTo>
                  <a:pt x="728" y="740"/>
                </a:moveTo>
                <a:lnTo>
                  <a:pt x="758" y="851"/>
                </a:lnTo>
                <a:lnTo>
                  <a:pt x="651" y="809"/>
                </a:lnTo>
                <a:lnTo>
                  <a:pt x="728" y="740"/>
                </a:lnTo>
                <a:close/>
              </a:path>
            </a:pathLst>
          </a:custGeom>
          <a:solidFill>
            <a:srgbClr val="000000"/>
          </a:solidFill>
          <a:ln w="4763">
            <a:solidFill>
              <a:srgbClr val="000000"/>
            </a:solidFill>
            <a:prstDash val="solid"/>
            <a:round/>
            <a:headEnd/>
            <a:tailEnd/>
          </a:ln>
        </p:spPr>
        <p:txBody>
          <a:bodyPr/>
          <a:lstStyle/>
          <a:p>
            <a:endParaRPr lang="en-US"/>
          </a:p>
        </p:txBody>
      </p:sp>
      <p:sp>
        <p:nvSpPr>
          <p:cNvPr id="22581" name="Freeform 53" descr="This slide is titled PSN Implementation Measures (Zimmermann, 2006) and offers a flow chart.  Partnerships, Research Integration into Strategic Planning, and Enhanced Federal Prosecution lead to Implementation in this flow chart."/>
          <p:cNvSpPr>
            <a:spLocks noEditPoints="1"/>
          </p:cNvSpPr>
          <p:nvPr/>
        </p:nvSpPr>
        <p:spPr bwMode="auto">
          <a:xfrm>
            <a:off x="4179888" y="3837701"/>
            <a:ext cx="1158875" cy="161925"/>
          </a:xfrm>
          <a:custGeom>
            <a:avLst/>
            <a:gdLst/>
            <a:ahLst/>
            <a:cxnLst>
              <a:cxn ang="0">
                <a:pos x="0" y="35"/>
              </a:cxn>
              <a:cxn ang="0">
                <a:pos x="645" y="35"/>
              </a:cxn>
              <a:cxn ang="0">
                <a:pos x="645" y="66"/>
              </a:cxn>
              <a:cxn ang="0">
                <a:pos x="0" y="66"/>
              </a:cxn>
              <a:cxn ang="0">
                <a:pos x="0" y="35"/>
              </a:cxn>
              <a:cxn ang="0">
                <a:pos x="628" y="0"/>
              </a:cxn>
              <a:cxn ang="0">
                <a:pos x="730" y="52"/>
              </a:cxn>
              <a:cxn ang="0">
                <a:pos x="628" y="102"/>
              </a:cxn>
              <a:cxn ang="0">
                <a:pos x="628" y="0"/>
              </a:cxn>
            </a:cxnLst>
            <a:rect l="0" t="0" r="r" b="b"/>
            <a:pathLst>
              <a:path w="730" h="102">
                <a:moveTo>
                  <a:pt x="0" y="35"/>
                </a:moveTo>
                <a:lnTo>
                  <a:pt x="645" y="35"/>
                </a:lnTo>
                <a:lnTo>
                  <a:pt x="645" y="66"/>
                </a:lnTo>
                <a:lnTo>
                  <a:pt x="0" y="66"/>
                </a:lnTo>
                <a:lnTo>
                  <a:pt x="0" y="35"/>
                </a:lnTo>
                <a:close/>
                <a:moveTo>
                  <a:pt x="628" y="0"/>
                </a:moveTo>
                <a:lnTo>
                  <a:pt x="730" y="52"/>
                </a:lnTo>
                <a:lnTo>
                  <a:pt x="628" y="102"/>
                </a:lnTo>
                <a:lnTo>
                  <a:pt x="628" y="0"/>
                </a:lnTo>
                <a:close/>
              </a:path>
            </a:pathLst>
          </a:custGeom>
          <a:solidFill>
            <a:srgbClr val="000000"/>
          </a:solidFill>
          <a:ln w="4763">
            <a:solidFill>
              <a:srgbClr val="000000"/>
            </a:solidFill>
            <a:prstDash val="solid"/>
            <a:round/>
            <a:headEnd/>
            <a:tailEnd/>
          </a:ln>
        </p:spPr>
        <p:txBody>
          <a:bodyPr/>
          <a:lstStyle/>
          <a:p>
            <a:endParaRPr lang="en-US"/>
          </a:p>
        </p:txBody>
      </p:sp>
      <p:sp>
        <p:nvSpPr>
          <p:cNvPr id="22582" name="Freeform 54" descr="This slide is titled PSN Implementation Measures (Zimmermann, 2006) and offers a flow chart.  Partnerships, Research Integration into Strategic Planning, and Enhanced Federal Prosecution lead to Implementation in this flow chart."/>
          <p:cNvSpPr>
            <a:spLocks noEditPoints="1"/>
          </p:cNvSpPr>
          <p:nvPr/>
        </p:nvSpPr>
        <p:spPr bwMode="auto">
          <a:xfrm>
            <a:off x="4210050" y="4079001"/>
            <a:ext cx="1128713" cy="1408113"/>
          </a:xfrm>
          <a:custGeom>
            <a:avLst/>
            <a:gdLst/>
            <a:ahLst/>
            <a:cxnLst>
              <a:cxn ang="0">
                <a:pos x="0" y="865"/>
              </a:cxn>
              <a:cxn ang="0">
                <a:pos x="645" y="58"/>
              </a:cxn>
              <a:cxn ang="0">
                <a:pos x="673" y="80"/>
              </a:cxn>
              <a:cxn ang="0">
                <a:pos x="28" y="887"/>
              </a:cxn>
              <a:cxn ang="0">
                <a:pos x="0" y="865"/>
              </a:cxn>
              <a:cxn ang="0">
                <a:pos x="607" y="49"/>
              </a:cxn>
              <a:cxn ang="0">
                <a:pos x="711" y="0"/>
              </a:cxn>
              <a:cxn ang="0">
                <a:pos x="689" y="113"/>
              </a:cxn>
              <a:cxn ang="0">
                <a:pos x="607" y="49"/>
              </a:cxn>
            </a:cxnLst>
            <a:rect l="0" t="0" r="r" b="b"/>
            <a:pathLst>
              <a:path w="711" h="887">
                <a:moveTo>
                  <a:pt x="0" y="865"/>
                </a:moveTo>
                <a:lnTo>
                  <a:pt x="645" y="58"/>
                </a:lnTo>
                <a:lnTo>
                  <a:pt x="673" y="80"/>
                </a:lnTo>
                <a:lnTo>
                  <a:pt x="28" y="887"/>
                </a:lnTo>
                <a:lnTo>
                  <a:pt x="0" y="865"/>
                </a:lnTo>
                <a:close/>
                <a:moveTo>
                  <a:pt x="607" y="49"/>
                </a:moveTo>
                <a:lnTo>
                  <a:pt x="711" y="0"/>
                </a:lnTo>
                <a:lnTo>
                  <a:pt x="689" y="113"/>
                </a:lnTo>
                <a:lnTo>
                  <a:pt x="607" y="49"/>
                </a:lnTo>
                <a:close/>
              </a:path>
            </a:pathLst>
          </a:custGeom>
          <a:solidFill>
            <a:srgbClr val="000000"/>
          </a:solidFill>
          <a:ln w="4763">
            <a:solidFill>
              <a:srgbClr val="000000"/>
            </a:solidFill>
            <a:prstDash val="solid"/>
            <a:round/>
            <a:headEnd/>
            <a:tailEnd/>
          </a:ln>
        </p:spPr>
        <p:txBody>
          <a:bodyPr/>
          <a:lstStyle/>
          <a:p>
            <a:endParaRPr lang="en-US"/>
          </a:p>
        </p:txBody>
      </p:sp>
      <p:sp>
        <p:nvSpPr>
          <p:cNvPr id="22587" name="Rectangle 59"/>
          <p:cNvSpPr>
            <a:spLocks noChangeArrowheads="1"/>
          </p:cNvSpPr>
          <p:nvPr/>
        </p:nvSpPr>
        <p:spPr bwMode="auto">
          <a:xfrm>
            <a:off x="5729288" y="1362075"/>
            <a:ext cx="54502" cy="261610"/>
          </a:xfrm>
          <a:prstGeom prst="rect">
            <a:avLst/>
          </a:prstGeom>
          <a:noFill/>
          <a:ln w="9525">
            <a:noFill/>
            <a:miter lim="800000"/>
            <a:headEnd/>
            <a:tailEnd/>
          </a:ln>
        </p:spPr>
        <p:txBody>
          <a:bodyPr wrap="none" lIns="0" tIns="0" rIns="0" bIns="0">
            <a:spAutoFit/>
          </a:bodyPr>
          <a:lstStyle/>
          <a:p>
            <a:r>
              <a:rPr lang="en-US" sz="1700" dirty="0" smtClean="0">
                <a:solidFill>
                  <a:srgbClr val="000000"/>
                </a:solidFill>
                <a:latin typeface="Times New Roman" pitchFamily="18" charset="0"/>
              </a:rPr>
              <a:t> </a:t>
            </a:r>
            <a:endParaRPr lang="en-US" dirty="0"/>
          </a:p>
        </p:txBody>
      </p:sp>
      <p:sp>
        <p:nvSpPr>
          <p:cNvPr id="22589" name="Rectangle 61"/>
          <p:cNvSpPr>
            <a:spLocks noChangeArrowheads="1"/>
          </p:cNvSpPr>
          <p:nvPr/>
        </p:nvSpPr>
        <p:spPr bwMode="auto">
          <a:xfrm>
            <a:off x="3681413" y="1620838"/>
            <a:ext cx="53975"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 </a:t>
            </a:r>
            <a:endParaRPr lang="en-US"/>
          </a:p>
        </p:txBody>
      </p:sp>
      <p:sp>
        <p:nvSpPr>
          <p:cNvPr id="47" name="TextBox 46"/>
          <p:cNvSpPr txBox="1"/>
          <p:nvPr/>
        </p:nvSpPr>
        <p:spPr>
          <a:xfrm>
            <a:off x="592083" y="6534834"/>
            <a:ext cx="2446371" cy="646331"/>
          </a:xfrm>
          <a:prstGeom prst="rect">
            <a:avLst/>
          </a:prstGeom>
          <a:noFill/>
        </p:spPr>
        <p:txBody>
          <a:bodyPr wrap="square" rtlCol="0">
            <a:spAutoFit/>
          </a:bodyPr>
          <a:lstStyle/>
          <a:p>
            <a:r>
              <a:rPr lang="en-US" dirty="0" smtClean="0"/>
              <a:t>Zimmermann, 2006</a:t>
            </a:r>
          </a:p>
          <a:p>
            <a:endParaRPr lang="en-US"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a:xfrm>
            <a:off x="409518" y="1384272"/>
            <a:ext cx="8291513" cy="4608512"/>
          </a:xfrm>
        </p:spPr>
        <p:txBody>
          <a:bodyPr/>
          <a:lstStyle/>
          <a:p>
            <a:r>
              <a:rPr lang="en-US" dirty="0" smtClean="0"/>
              <a:t>Integration of research was positively associated with other implementation components</a:t>
            </a:r>
          </a:p>
          <a:p>
            <a:r>
              <a:rPr lang="en-US" dirty="0" smtClean="0"/>
              <a:t>More effective implementation led to reduced violent crime</a:t>
            </a:r>
            <a:endParaRPr 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60350"/>
            <a:ext cx="8990073" cy="720725"/>
          </a:xfrm>
        </p:spPr>
        <p:txBody>
          <a:bodyPr/>
          <a:lstStyle/>
          <a:p>
            <a:r>
              <a:rPr lang="en-US" sz="4000" dirty="0" smtClean="0"/>
              <a:t>Integrating Research into Prevention</a:t>
            </a:r>
            <a:endParaRPr lang="en-US" sz="4000" dirty="0"/>
          </a:p>
        </p:txBody>
      </p:sp>
      <p:sp>
        <p:nvSpPr>
          <p:cNvPr id="5" name="Content Placeholder 4"/>
          <p:cNvSpPr>
            <a:spLocks noGrp="1"/>
          </p:cNvSpPr>
          <p:nvPr>
            <p:ph idx="1"/>
          </p:nvPr>
        </p:nvSpPr>
        <p:spPr/>
        <p:txBody>
          <a:bodyPr/>
          <a:lstStyle/>
          <a:p>
            <a:r>
              <a:rPr lang="en-US" dirty="0" smtClean="0"/>
              <a:t>Background on Action Research &amp; the Role of the Research Partner in Violence Prevention</a:t>
            </a:r>
          </a:p>
          <a:p>
            <a:r>
              <a:rPr lang="en-US" dirty="0" smtClean="0"/>
              <a:t>Connection to a Strategic Problem Solving Approach</a:t>
            </a:r>
          </a:p>
          <a:p>
            <a:r>
              <a:rPr lang="en-US" dirty="0" smtClean="0"/>
              <a:t>Systematic Case Review as a Valuable Tool</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slide is titled PSN Impact on Violent Crime and offers a chart with three categories:  Level of PSN Dosage, PSN Target Cities, and Non-target Cities.  For Low Levels of PSN Dosage, the PSN Target City impact on violent crime is -5.3% and Non-target City is +7.8%.  For medium levels of PSN Dosage, the PSN Target City is -3.1% and Non-Target City is &lt;-1.0%.  For high levels of PSN Dosage, the PSN Target City is -13.1% and Non-Target City is -4.9%.  Overall, PSN Target City impact on violent crime is -8.89% and Non-Target City is -0.25%."/>
          <p:cNvSpPr>
            <a:spLocks noGrp="1"/>
          </p:cNvSpPr>
          <p:nvPr>
            <p:ph type="title"/>
          </p:nvPr>
        </p:nvSpPr>
        <p:spPr/>
        <p:txBody>
          <a:bodyPr/>
          <a:lstStyle/>
          <a:p>
            <a:r>
              <a:rPr lang="en-US" dirty="0" smtClean="0"/>
              <a:t>PSN Impact on Violent Crime</a:t>
            </a:r>
            <a:endParaRPr lang="en-US" dirty="0"/>
          </a:p>
        </p:txBody>
      </p:sp>
      <p:graphicFrame>
        <p:nvGraphicFramePr>
          <p:cNvPr id="4" name="Content Placeholder 3"/>
          <p:cNvGraphicFramePr>
            <a:graphicFrameLocks noGrp="1"/>
          </p:cNvGraphicFramePr>
          <p:nvPr>
            <p:ph idx="1"/>
          </p:nvPr>
        </p:nvGraphicFramePr>
        <p:xfrm>
          <a:off x="336492" y="1484313"/>
          <a:ext cx="8412222" cy="5048290"/>
        </p:xfrm>
        <a:graphic>
          <a:graphicData uri="http://schemas.openxmlformats.org/drawingml/2006/table">
            <a:tbl>
              <a:tblPr firstRow="1" bandRow="1">
                <a:tableStyleId>{5C22544A-7EE6-4342-B048-85BDC9FD1C3A}</a:tableStyleId>
              </a:tblPr>
              <a:tblGrid>
                <a:gridCol w="2884546"/>
                <a:gridCol w="2763838"/>
                <a:gridCol w="2763838"/>
              </a:tblGrid>
              <a:tr h="1009658">
                <a:tc>
                  <a:txBody>
                    <a:bodyPr/>
                    <a:lstStyle/>
                    <a:p>
                      <a:r>
                        <a:rPr lang="en-US" sz="2800" dirty="0" smtClean="0"/>
                        <a:t>Level of PSN Dosage</a:t>
                      </a:r>
                      <a:endParaRPr lang="en-US" sz="2800" dirty="0"/>
                    </a:p>
                  </a:txBody>
                  <a:tcPr/>
                </a:tc>
                <a:tc>
                  <a:txBody>
                    <a:bodyPr/>
                    <a:lstStyle/>
                    <a:p>
                      <a:r>
                        <a:rPr lang="en-US" sz="2800" dirty="0" smtClean="0"/>
                        <a:t>PSN</a:t>
                      </a:r>
                      <a:r>
                        <a:rPr lang="en-US" sz="2800" baseline="0" dirty="0" smtClean="0"/>
                        <a:t> Target Cities</a:t>
                      </a:r>
                      <a:endParaRPr lang="en-US" sz="2800" dirty="0"/>
                    </a:p>
                  </a:txBody>
                  <a:tcPr/>
                </a:tc>
                <a:tc>
                  <a:txBody>
                    <a:bodyPr/>
                    <a:lstStyle/>
                    <a:p>
                      <a:r>
                        <a:rPr lang="en-US" sz="2800" dirty="0" smtClean="0"/>
                        <a:t>Non-target</a:t>
                      </a:r>
                      <a:r>
                        <a:rPr lang="en-US" sz="2800" baseline="0" dirty="0" smtClean="0"/>
                        <a:t> Cities</a:t>
                      </a:r>
                      <a:endParaRPr lang="en-US" sz="2800" dirty="0"/>
                    </a:p>
                  </a:txBody>
                  <a:tcPr/>
                </a:tc>
              </a:tr>
              <a:tr h="1009658">
                <a:tc>
                  <a:txBody>
                    <a:bodyPr/>
                    <a:lstStyle/>
                    <a:p>
                      <a:r>
                        <a:rPr lang="en-US" sz="2800" dirty="0" smtClean="0"/>
                        <a:t>Low</a:t>
                      </a:r>
                      <a:endParaRPr lang="en-US" sz="2800" dirty="0"/>
                    </a:p>
                  </a:txBody>
                  <a:tcPr/>
                </a:tc>
                <a:tc>
                  <a:txBody>
                    <a:bodyPr/>
                    <a:lstStyle/>
                    <a:p>
                      <a:pPr marL="0" marR="0" algn="ctr">
                        <a:spcBef>
                          <a:spcPts val="0"/>
                        </a:spcBef>
                        <a:spcAft>
                          <a:spcPts val="0"/>
                        </a:spcAft>
                      </a:pPr>
                      <a:r>
                        <a:rPr lang="en-US" sz="2800" dirty="0">
                          <a:latin typeface="Times New Roman"/>
                          <a:ea typeface="Times New Roman"/>
                        </a:rPr>
                        <a:t>-5.3%</a:t>
                      </a:r>
                    </a:p>
                  </a:txBody>
                  <a:tcPr marL="68580" marR="68580" marT="0" marB="0"/>
                </a:tc>
                <a:tc>
                  <a:txBody>
                    <a:bodyPr/>
                    <a:lstStyle/>
                    <a:p>
                      <a:pPr marL="0" marR="0" algn="ctr">
                        <a:spcBef>
                          <a:spcPts val="0"/>
                        </a:spcBef>
                        <a:spcAft>
                          <a:spcPts val="0"/>
                        </a:spcAft>
                      </a:pPr>
                      <a:r>
                        <a:rPr lang="en-US" sz="2800" b="1" dirty="0">
                          <a:latin typeface="Times New Roman"/>
                          <a:ea typeface="Times New Roman"/>
                        </a:rPr>
                        <a:t>+7.8%</a:t>
                      </a:r>
                    </a:p>
                  </a:txBody>
                  <a:tcPr marL="68580" marR="68580" marT="0" marB="0"/>
                </a:tc>
              </a:tr>
              <a:tr h="1009658">
                <a:tc>
                  <a:txBody>
                    <a:bodyPr/>
                    <a:lstStyle/>
                    <a:p>
                      <a:r>
                        <a:rPr lang="en-US" sz="2800" dirty="0" smtClean="0"/>
                        <a:t>Medium</a:t>
                      </a:r>
                      <a:endParaRPr lang="en-US" sz="2800" dirty="0"/>
                    </a:p>
                  </a:txBody>
                  <a:tcPr/>
                </a:tc>
                <a:tc>
                  <a:txBody>
                    <a:bodyPr/>
                    <a:lstStyle/>
                    <a:p>
                      <a:pPr marL="0" marR="0" algn="ctr">
                        <a:spcBef>
                          <a:spcPts val="0"/>
                        </a:spcBef>
                        <a:spcAft>
                          <a:spcPts val="0"/>
                        </a:spcAft>
                      </a:pPr>
                      <a:r>
                        <a:rPr lang="en-US" sz="2800" dirty="0">
                          <a:latin typeface="Times New Roman"/>
                          <a:ea typeface="Times New Roman"/>
                        </a:rPr>
                        <a:t>-3.1%</a:t>
                      </a:r>
                    </a:p>
                  </a:txBody>
                  <a:tcPr marL="68580" marR="68580" marT="0" marB="0"/>
                </a:tc>
                <a:tc>
                  <a:txBody>
                    <a:bodyPr/>
                    <a:lstStyle/>
                    <a:p>
                      <a:pPr marL="0" marR="0" algn="ctr">
                        <a:spcBef>
                          <a:spcPts val="0"/>
                        </a:spcBef>
                        <a:spcAft>
                          <a:spcPts val="0"/>
                        </a:spcAft>
                      </a:pPr>
                      <a:r>
                        <a:rPr lang="en-US" sz="2800" dirty="0">
                          <a:latin typeface="Times New Roman"/>
                          <a:ea typeface="Times New Roman"/>
                        </a:rPr>
                        <a:t>&lt;-1.0%</a:t>
                      </a:r>
                    </a:p>
                  </a:txBody>
                  <a:tcPr marL="68580" marR="68580" marT="0" marB="0"/>
                </a:tc>
              </a:tr>
              <a:tr h="1009658">
                <a:tc>
                  <a:txBody>
                    <a:bodyPr/>
                    <a:lstStyle/>
                    <a:p>
                      <a:r>
                        <a:rPr lang="en-US" sz="2800" dirty="0" smtClean="0"/>
                        <a:t>High</a:t>
                      </a:r>
                      <a:endParaRPr lang="en-US" sz="2800" dirty="0"/>
                    </a:p>
                  </a:txBody>
                  <a:tcPr/>
                </a:tc>
                <a:tc>
                  <a:txBody>
                    <a:bodyPr/>
                    <a:lstStyle/>
                    <a:p>
                      <a:pPr marL="0" marR="0" algn="ctr">
                        <a:spcBef>
                          <a:spcPts val="0"/>
                        </a:spcBef>
                        <a:spcAft>
                          <a:spcPts val="0"/>
                        </a:spcAft>
                      </a:pPr>
                      <a:r>
                        <a:rPr lang="en-US" sz="2800" b="1" dirty="0">
                          <a:latin typeface="Times New Roman"/>
                          <a:ea typeface="Times New Roman"/>
                        </a:rPr>
                        <a:t>-13.1%</a:t>
                      </a:r>
                    </a:p>
                  </a:txBody>
                  <a:tcPr marL="68580" marR="68580" marT="0" marB="0"/>
                </a:tc>
                <a:tc>
                  <a:txBody>
                    <a:bodyPr/>
                    <a:lstStyle/>
                    <a:p>
                      <a:pPr marL="0" marR="0" algn="ctr">
                        <a:spcBef>
                          <a:spcPts val="0"/>
                        </a:spcBef>
                        <a:spcAft>
                          <a:spcPts val="0"/>
                        </a:spcAft>
                      </a:pPr>
                      <a:r>
                        <a:rPr lang="en-US" sz="2800" dirty="0">
                          <a:latin typeface="Times New Roman"/>
                          <a:ea typeface="Times New Roman"/>
                        </a:rPr>
                        <a:t>-4.9%</a:t>
                      </a:r>
                    </a:p>
                  </a:txBody>
                  <a:tcPr marL="68580" marR="68580" marT="0" marB="0"/>
                </a:tc>
              </a:tr>
              <a:tr h="1009658">
                <a:tc>
                  <a:txBody>
                    <a:bodyPr/>
                    <a:lstStyle/>
                    <a:p>
                      <a:endParaRPr lang="en-US" dirty="0"/>
                    </a:p>
                  </a:txBody>
                  <a:tcPr/>
                </a:tc>
                <a:tc>
                  <a:txBody>
                    <a:bodyPr/>
                    <a:lstStyle/>
                    <a:p>
                      <a:pPr marL="0" marR="0" algn="ctr">
                        <a:spcBef>
                          <a:spcPts val="0"/>
                        </a:spcBef>
                        <a:spcAft>
                          <a:spcPts val="0"/>
                        </a:spcAft>
                      </a:pPr>
                      <a:r>
                        <a:rPr lang="en-US" sz="2800" b="1" dirty="0">
                          <a:latin typeface="Times New Roman"/>
                          <a:ea typeface="Times New Roman"/>
                        </a:rPr>
                        <a:t>-8.89%</a:t>
                      </a:r>
                      <a:endParaRPr lang="en-US" sz="2800" dirty="0">
                        <a:latin typeface="Times New Roman"/>
                        <a:ea typeface="Times New Roman"/>
                      </a:endParaRPr>
                    </a:p>
                  </a:txBody>
                  <a:tcPr marL="68580" marR="68580" marT="0" marB="0"/>
                </a:tc>
                <a:tc>
                  <a:txBody>
                    <a:bodyPr/>
                    <a:lstStyle/>
                    <a:p>
                      <a:pPr marL="0" marR="0" algn="ctr">
                        <a:spcBef>
                          <a:spcPts val="0"/>
                        </a:spcBef>
                        <a:spcAft>
                          <a:spcPts val="0"/>
                        </a:spcAft>
                      </a:pPr>
                      <a:r>
                        <a:rPr lang="en-US" sz="2800" b="1" dirty="0">
                          <a:latin typeface="Times New Roman"/>
                          <a:ea typeface="Times New Roman"/>
                        </a:rPr>
                        <a:t>-0.25%</a:t>
                      </a:r>
                      <a:endParaRPr lang="en-US" sz="2800" dirty="0">
                        <a:latin typeface="Times New Roman"/>
                        <a:ea typeface="Times New Roman"/>
                      </a:endParaRPr>
                    </a:p>
                  </a:txBody>
                  <a:tcPr marL="68580" marR="68580" marT="0" marB="0"/>
                </a:tc>
              </a:tr>
            </a:tbl>
          </a:graphicData>
        </a:graphic>
      </p:graphicFrame>
      <p:cxnSp>
        <p:nvCxnSpPr>
          <p:cNvPr id="6" name="Straight Arrow Connector 5"/>
          <p:cNvCxnSpPr/>
          <p:nvPr/>
        </p:nvCxnSpPr>
        <p:spPr>
          <a:xfrm rot="5400000" flipH="1" flipV="1">
            <a:off x="5083182" y="3100384"/>
            <a:ext cx="1643084" cy="1424006"/>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411799" y="5765832"/>
            <a:ext cx="1058877" cy="1588"/>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Impact</a:t>
            </a:r>
            <a:endParaRPr lang="en-US" dirty="0"/>
          </a:p>
        </p:txBody>
      </p:sp>
      <p:sp>
        <p:nvSpPr>
          <p:cNvPr id="3" name="Content Placeholder 2"/>
          <p:cNvSpPr>
            <a:spLocks noGrp="1"/>
          </p:cNvSpPr>
          <p:nvPr>
            <p:ph idx="1"/>
          </p:nvPr>
        </p:nvSpPr>
        <p:spPr>
          <a:xfrm>
            <a:off x="446031" y="1311246"/>
            <a:ext cx="8291513" cy="4608512"/>
          </a:xfrm>
        </p:spPr>
        <p:txBody>
          <a:bodyPr/>
          <a:lstStyle/>
          <a:p>
            <a:r>
              <a:rPr lang="en-US" sz="2400" dirty="0" smtClean="0"/>
              <a:t>Pulling levers studies</a:t>
            </a:r>
          </a:p>
          <a:p>
            <a:r>
              <a:rPr lang="en-US" sz="2400" dirty="0" smtClean="0"/>
              <a:t>SACSI</a:t>
            </a:r>
          </a:p>
          <a:p>
            <a:r>
              <a:rPr lang="en-US" sz="2400" dirty="0" smtClean="0"/>
              <a:t>PSN</a:t>
            </a:r>
          </a:p>
          <a:p>
            <a:r>
              <a:rPr lang="en-US" sz="2400" dirty="0" smtClean="0"/>
              <a:t>CAGI</a:t>
            </a:r>
          </a:p>
          <a:p>
            <a:r>
              <a:rPr lang="en-US" sz="2400" dirty="0" smtClean="0"/>
              <a:t>DMI</a:t>
            </a:r>
          </a:p>
          <a:p>
            <a:r>
              <a:rPr lang="en-US" sz="2400" dirty="0" err="1" smtClean="0"/>
              <a:t>CeaseFire</a:t>
            </a:r>
            <a:r>
              <a:rPr lang="en-US" sz="2400" dirty="0" smtClean="0"/>
              <a:t> Chicago</a:t>
            </a:r>
          </a:p>
          <a:p>
            <a:pPr lvl="1"/>
            <a:r>
              <a:rPr lang="en-US" sz="2400" dirty="0" smtClean="0"/>
              <a:t>Common finding, when implemented with fidelity &amp; intensity appears to have a violence reduction impact</a:t>
            </a:r>
            <a:endParaRPr lang="en-US" sz="2400"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is Key</a:t>
            </a:r>
            <a:endParaRPr lang="en-US" dirty="0"/>
          </a:p>
        </p:txBody>
      </p:sp>
      <p:sp>
        <p:nvSpPr>
          <p:cNvPr id="3" name="Content Placeholder 2"/>
          <p:cNvSpPr>
            <a:spLocks noGrp="1"/>
          </p:cNvSpPr>
          <p:nvPr>
            <p:ph idx="1"/>
          </p:nvPr>
        </p:nvSpPr>
        <p:spPr/>
        <p:txBody>
          <a:bodyPr/>
          <a:lstStyle/>
          <a:p>
            <a:r>
              <a:rPr lang="en-US" dirty="0" smtClean="0"/>
              <a:t>PSN findings suggest that an effective police-research partnership supports effective implementation</a:t>
            </a:r>
            <a:endParaRPr lang="en-US"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8953560" cy="720725"/>
          </a:xfrm>
        </p:spPr>
        <p:txBody>
          <a:bodyPr/>
          <a:lstStyle/>
          <a:p>
            <a:r>
              <a:rPr lang="en-US" dirty="0" smtClean="0"/>
              <a:t>The Systematic Incident Review</a:t>
            </a:r>
            <a:endParaRPr lang="en-US" dirty="0"/>
          </a:p>
        </p:txBody>
      </p:sp>
      <p:sp>
        <p:nvSpPr>
          <p:cNvPr id="3" name="Content Placeholder 2"/>
          <p:cNvSpPr>
            <a:spLocks noGrp="1"/>
          </p:cNvSpPr>
          <p:nvPr>
            <p:ph idx="1"/>
          </p:nvPr>
        </p:nvSpPr>
        <p:spPr/>
        <p:txBody>
          <a:bodyPr/>
          <a:lstStyle/>
          <a:p>
            <a:r>
              <a:rPr lang="en-US" sz="2800" dirty="0" smtClean="0"/>
              <a:t>Boston, SACSI, PSN (many), DMI sites have utilized to understand the problem</a:t>
            </a:r>
          </a:p>
          <a:p>
            <a:r>
              <a:rPr lang="en-US" sz="2800" dirty="0" smtClean="0"/>
              <a:t>Borrowed from public health mortality reviews</a:t>
            </a:r>
          </a:p>
          <a:p>
            <a:r>
              <a:rPr lang="en-US" sz="2800" dirty="0" smtClean="0"/>
              <a:t>May focus exclusively on homicides</a:t>
            </a:r>
          </a:p>
          <a:p>
            <a:r>
              <a:rPr lang="en-US" sz="2800" dirty="0" smtClean="0"/>
              <a:t>May focus on homicides &amp; shootings</a:t>
            </a:r>
          </a:p>
          <a:p>
            <a:r>
              <a:rPr lang="en-US" sz="2800" dirty="0" smtClean="0"/>
              <a:t>May focus on other “problems” (e.g., gangs, street robberies)</a:t>
            </a:r>
          </a:p>
          <a:p>
            <a:r>
              <a:rPr lang="en-US" sz="2800" dirty="0" smtClean="0"/>
              <a:t>Tap into rich street intelligence</a:t>
            </a:r>
          </a:p>
          <a:p>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Incident Review: Unpacking the Problem</a:t>
            </a:r>
            <a:endParaRPr lang="en-US" dirty="0"/>
          </a:p>
        </p:txBody>
      </p:sp>
      <p:sp>
        <p:nvSpPr>
          <p:cNvPr id="4" name="Content Placeholder 3"/>
          <p:cNvSpPr>
            <a:spLocks noGrp="1"/>
          </p:cNvSpPr>
          <p:nvPr>
            <p:ph sz="half" idx="1"/>
          </p:nvPr>
        </p:nvSpPr>
        <p:spPr>
          <a:xfrm>
            <a:off x="215516" y="1484313"/>
            <a:ext cx="4310447" cy="4608512"/>
          </a:xfrm>
        </p:spPr>
        <p:txBody>
          <a:bodyPr/>
          <a:lstStyle/>
          <a:p>
            <a:pPr>
              <a:buNone/>
            </a:pPr>
            <a:endParaRPr lang="en-US" dirty="0" smtClean="0"/>
          </a:p>
          <a:p>
            <a:endParaRPr lang="en-US" dirty="0"/>
          </a:p>
        </p:txBody>
      </p:sp>
      <p:sp>
        <p:nvSpPr>
          <p:cNvPr id="5" name="Content Placeholder 4"/>
          <p:cNvSpPr>
            <a:spLocks noGrp="1"/>
          </p:cNvSpPr>
          <p:nvPr>
            <p:ph sz="half" idx="2"/>
          </p:nvPr>
        </p:nvSpPr>
        <p:spPr>
          <a:xfrm>
            <a:off x="4309126" y="1484313"/>
            <a:ext cx="4824536" cy="4608512"/>
          </a:xfrm>
        </p:spPr>
        <p:txBody>
          <a:bodyPr/>
          <a:lstStyle/>
          <a:p>
            <a:pPr>
              <a:buNone/>
            </a:pPr>
            <a:r>
              <a:rPr lang="en-US" dirty="0" smtClean="0"/>
              <a:t>	</a:t>
            </a:r>
            <a:r>
              <a:rPr lang="en-US" u="sng" dirty="0" smtClean="0"/>
              <a:t>3 things to unpack</a:t>
            </a:r>
          </a:p>
          <a:p>
            <a:endParaRPr lang="en-US" u="sng" dirty="0" smtClean="0"/>
          </a:p>
          <a:p>
            <a:pPr marL="514350" indent="-514350">
              <a:buFont typeface="+mj-lt"/>
              <a:buAutoNum type="arabicPeriod"/>
            </a:pPr>
            <a:r>
              <a:rPr lang="en-US" dirty="0" smtClean="0"/>
              <a:t>The Facts</a:t>
            </a:r>
          </a:p>
          <a:p>
            <a:pPr marL="914400" lvl="1" indent="-514350">
              <a:buNone/>
            </a:pPr>
            <a:r>
              <a:rPr lang="en-US" dirty="0" smtClean="0"/>
              <a:t>(Who? What? When? Where?)</a:t>
            </a:r>
          </a:p>
          <a:p>
            <a:pPr marL="514350" indent="-514350">
              <a:buFont typeface="+mj-lt"/>
              <a:buAutoNum type="arabicPeriod"/>
            </a:pPr>
            <a:r>
              <a:rPr lang="en-US" dirty="0" smtClean="0"/>
              <a:t>The Context</a:t>
            </a:r>
          </a:p>
          <a:p>
            <a:pPr marL="914400" lvl="1" indent="-514350">
              <a:buNone/>
            </a:pPr>
            <a:r>
              <a:rPr lang="en-US" dirty="0" smtClean="0"/>
              <a:t>(Surrounding circumstances)</a:t>
            </a:r>
          </a:p>
          <a:p>
            <a:pPr marL="514350" indent="-514350">
              <a:buFont typeface="+mj-lt"/>
              <a:buAutoNum type="arabicPeriod"/>
            </a:pPr>
            <a:r>
              <a:rPr lang="en-US" dirty="0" smtClean="0"/>
              <a:t>The Explanation</a:t>
            </a:r>
          </a:p>
          <a:p>
            <a:pPr marL="914400" lvl="1" indent="-514350">
              <a:buNone/>
            </a:pPr>
            <a:r>
              <a:rPr lang="en-US" dirty="0" smtClean="0"/>
              <a:t>(Why?)</a:t>
            </a:r>
            <a:endParaRPr lang="en-US" dirty="0"/>
          </a:p>
        </p:txBody>
      </p:sp>
      <p:pic>
        <p:nvPicPr>
          <p:cNvPr id="7" name="Picture 4" descr="Clipart of a luggage"/>
          <p:cNvPicPr>
            <a:picLocks noChangeAspect="1" noChangeArrowheads="1"/>
          </p:cNvPicPr>
          <p:nvPr/>
        </p:nvPicPr>
        <p:blipFill>
          <a:blip r:embed="rId2" cstate="print"/>
          <a:srcRect/>
          <a:stretch>
            <a:fillRect/>
          </a:stretch>
        </p:blipFill>
        <p:spPr bwMode="auto">
          <a:xfrm>
            <a:off x="409643" y="1981200"/>
            <a:ext cx="3626234" cy="41148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p:txBody>
          <a:bodyPr/>
          <a:lstStyle/>
          <a:p>
            <a:r>
              <a:rPr lang="en-US" dirty="0"/>
              <a:t>Crime Incident Reviews </a:t>
            </a:r>
          </a:p>
        </p:txBody>
      </p:sp>
      <p:sp>
        <p:nvSpPr>
          <p:cNvPr id="840707" name="Rectangle 3"/>
          <p:cNvSpPr>
            <a:spLocks noGrp="1" noChangeArrowheads="1"/>
          </p:cNvSpPr>
          <p:nvPr>
            <p:ph type="body" idx="1"/>
          </p:nvPr>
        </p:nvSpPr>
        <p:spPr/>
        <p:txBody>
          <a:bodyPr/>
          <a:lstStyle/>
          <a:p>
            <a:r>
              <a:rPr lang="en-US" sz="2800" dirty="0"/>
              <a:t>Multi-agency team brought together to review individual incidents</a:t>
            </a:r>
          </a:p>
          <a:p>
            <a:r>
              <a:rPr lang="en-US" sz="2800" dirty="0"/>
              <a:t>Gather street level knowledge to combine with formal records</a:t>
            </a:r>
          </a:p>
          <a:p>
            <a:r>
              <a:rPr lang="en-US" sz="2800" dirty="0"/>
              <a:t>Who is involved?</a:t>
            </a:r>
          </a:p>
          <a:p>
            <a:r>
              <a:rPr lang="en-US" sz="2800" dirty="0"/>
              <a:t>What do we know about where it occurred?</a:t>
            </a:r>
          </a:p>
          <a:p>
            <a:r>
              <a:rPr lang="en-US" sz="2800" dirty="0"/>
              <a:t>What was the motive?</a:t>
            </a:r>
          </a:p>
          <a:p>
            <a:r>
              <a:rPr lang="en-US" sz="2800" dirty="0"/>
              <a:t>Are there group connections?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2544" y="1749402"/>
            <a:ext cx="8105886" cy="4870450"/>
            <a:chOff x="620" y="705"/>
            <a:chExt cx="4660" cy="3068"/>
          </a:xfrm>
        </p:grpSpPr>
        <p:sp>
          <p:nvSpPr>
            <p:cNvPr id="841731" name="Rectangle 3"/>
            <p:cNvSpPr>
              <a:spLocks noChangeArrowheads="1"/>
            </p:cNvSpPr>
            <p:nvPr/>
          </p:nvSpPr>
          <p:spPr bwMode="auto">
            <a:xfrm>
              <a:off x="672" y="705"/>
              <a:ext cx="4608" cy="2861"/>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841732" name="AutoShape 4"/>
            <p:cNvSpPr>
              <a:spLocks noChangeArrowheads="1"/>
            </p:cNvSpPr>
            <p:nvPr/>
          </p:nvSpPr>
          <p:spPr bwMode="auto">
            <a:xfrm>
              <a:off x="1776" y="768"/>
              <a:ext cx="2544" cy="2123"/>
            </a:xfrm>
            <a:prstGeom prst="triangle">
              <a:avLst>
                <a:gd name="adj" fmla="val 50000"/>
              </a:avLst>
            </a:prstGeom>
            <a:solidFill>
              <a:srgbClr val="33CCCC"/>
            </a:solidFill>
            <a:ln w="9525">
              <a:solidFill>
                <a:schemeClr val="tx1"/>
              </a:solidFill>
              <a:miter lim="800000"/>
              <a:headEnd/>
              <a:tailEnd/>
            </a:ln>
            <a:effectLst>
              <a:outerShdw dist="35921" dir="2700000" algn="ctr" rotWithShape="0">
                <a:schemeClr val="bg2"/>
              </a:outerShdw>
            </a:effectLst>
          </p:spPr>
          <p:txBody>
            <a:bodyPr wrap="none" anchor="ctr"/>
            <a:lstStyle/>
            <a:p>
              <a:pPr algn="ctr" eaLnBrk="0" hangingPunct="0"/>
              <a:endParaRPr lang="en-US">
                <a:solidFill>
                  <a:schemeClr val="tx1"/>
                </a:solidFill>
                <a:latin typeface="Times New Roman" pitchFamily="18" charset="0"/>
              </a:endParaRPr>
            </a:p>
          </p:txBody>
        </p:sp>
        <p:sp>
          <p:nvSpPr>
            <p:cNvPr id="841733" name="Text Box 5"/>
            <p:cNvSpPr txBox="1">
              <a:spLocks noChangeArrowheads="1"/>
            </p:cNvSpPr>
            <p:nvPr/>
          </p:nvSpPr>
          <p:spPr bwMode="auto">
            <a:xfrm>
              <a:off x="2487" y="2000"/>
              <a:ext cx="1230" cy="788"/>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ctr" eaLnBrk="0" hangingPunct="0"/>
              <a:r>
                <a:rPr lang="en-US" sz="3800" b="1">
                  <a:solidFill>
                    <a:schemeClr val="bg1"/>
                  </a:solidFill>
                  <a:effectLst>
                    <a:outerShdw blurRad="38100" dist="38100" dir="2700000" algn="tl">
                      <a:srgbClr val="000000"/>
                    </a:outerShdw>
                  </a:effectLst>
                  <a:latin typeface="Times New Roman" pitchFamily="18" charset="0"/>
                </a:rPr>
                <a:t>Crime </a:t>
              </a:r>
            </a:p>
            <a:p>
              <a:pPr algn="ctr" eaLnBrk="0" hangingPunct="0"/>
              <a:r>
                <a:rPr lang="en-US" sz="3800" b="1">
                  <a:solidFill>
                    <a:schemeClr val="bg1"/>
                  </a:solidFill>
                  <a:effectLst>
                    <a:outerShdw blurRad="38100" dist="38100" dir="2700000" algn="tl">
                      <a:srgbClr val="000000"/>
                    </a:outerShdw>
                  </a:effectLst>
                  <a:latin typeface="Times New Roman" pitchFamily="18" charset="0"/>
                </a:rPr>
                <a:t>Triangle</a:t>
              </a:r>
            </a:p>
          </p:txBody>
        </p:sp>
        <p:sp>
          <p:nvSpPr>
            <p:cNvPr id="841734" name="Text Box 6"/>
            <p:cNvSpPr txBox="1">
              <a:spLocks noChangeArrowheads="1"/>
            </p:cNvSpPr>
            <p:nvPr/>
          </p:nvSpPr>
          <p:spPr bwMode="auto">
            <a:xfrm>
              <a:off x="1008" y="999"/>
              <a:ext cx="1236" cy="404"/>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0" hangingPunct="0"/>
              <a:r>
                <a:rPr lang="en-US" sz="3600" b="1" u="sng">
                  <a:solidFill>
                    <a:schemeClr val="tx1"/>
                  </a:solidFill>
                  <a:effectLst>
                    <a:outerShdw blurRad="38100" dist="38100" dir="2700000" algn="tl">
                      <a:srgbClr val="000000"/>
                    </a:outerShdw>
                  </a:effectLst>
                  <a:latin typeface="Times New Roman" pitchFamily="18" charset="0"/>
                </a:rPr>
                <a:t>Offender</a:t>
              </a:r>
              <a:endParaRPr lang="en-US" sz="3600" b="1">
                <a:solidFill>
                  <a:schemeClr val="tx1"/>
                </a:solidFill>
                <a:latin typeface="Times New Roman" pitchFamily="18" charset="0"/>
              </a:endParaRPr>
            </a:p>
          </p:txBody>
        </p:sp>
        <p:sp>
          <p:nvSpPr>
            <p:cNvPr id="841735" name="Text Box 7"/>
            <p:cNvSpPr txBox="1">
              <a:spLocks noChangeArrowheads="1"/>
            </p:cNvSpPr>
            <p:nvPr/>
          </p:nvSpPr>
          <p:spPr bwMode="auto">
            <a:xfrm>
              <a:off x="3843" y="988"/>
              <a:ext cx="948" cy="403"/>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0" hangingPunct="0"/>
              <a:r>
                <a:rPr lang="en-US" sz="3600" b="1" u="sng">
                  <a:solidFill>
                    <a:schemeClr val="tx1"/>
                  </a:solidFill>
                  <a:effectLst>
                    <a:outerShdw blurRad="38100" dist="38100" dir="2700000" algn="tl">
                      <a:srgbClr val="000000"/>
                    </a:outerShdw>
                  </a:effectLst>
                  <a:latin typeface="Times New Roman" pitchFamily="18" charset="0"/>
                </a:rPr>
                <a:t>Victim</a:t>
              </a:r>
              <a:endParaRPr lang="en-US" sz="3600" b="1">
                <a:solidFill>
                  <a:schemeClr val="tx1"/>
                </a:solidFill>
                <a:latin typeface="Times New Roman" pitchFamily="18" charset="0"/>
              </a:endParaRPr>
            </a:p>
          </p:txBody>
        </p:sp>
        <p:sp>
          <p:nvSpPr>
            <p:cNvPr id="841736" name="Text Box 8"/>
            <p:cNvSpPr txBox="1">
              <a:spLocks noChangeArrowheads="1"/>
            </p:cNvSpPr>
            <p:nvPr/>
          </p:nvSpPr>
          <p:spPr bwMode="auto">
            <a:xfrm>
              <a:off x="2466" y="3108"/>
              <a:ext cx="1204" cy="403"/>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0" hangingPunct="0"/>
              <a:r>
                <a:rPr lang="en-US" sz="3600" b="1" u="sng">
                  <a:solidFill>
                    <a:schemeClr val="tx1"/>
                  </a:solidFill>
                  <a:effectLst>
                    <a:outerShdw blurRad="38100" dist="38100" dir="2700000" algn="tl">
                      <a:srgbClr val="000000"/>
                    </a:outerShdw>
                  </a:effectLst>
                  <a:latin typeface="Times New Roman" pitchFamily="18" charset="0"/>
                </a:rPr>
                <a:t>Location</a:t>
              </a:r>
              <a:endParaRPr lang="en-US" sz="3600" b="1">
                <a:solidFill>
                  <a:schemeClr val="tx1"/>
                </a:solidFill>
                <a:latin typeface="Times New Roman" pitchFamily="18" charset="0"/>
              </a:endParaRPr>
            </a:p>
          </p:txBody>
        </p:sp>
        <p:sp>
          <p:nvSpPr>
            <p:cNvPr id="841737" name="Text Box 9"/>
            <p:cNvSpPr txBox="1">
              <a:spLocks noChangeArrowheads="1"/>
            </p:cNvSpPr>
            <p:nvPr/>
          </p:nvSpPr>
          <p:spPr bwMode="auto">
            <a:xfrm>
              <a:off x="620" y="3559"/>
              <a:ext cx="116" cy="214"/>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hangingPunct="0">
                <a:lnSpc>
                  <a:spcPct val="90000"/>
                </a:lnSpc>
              </a:pPr>
              <a:endParaRPr lang="en-US" sz="1800" b="1">
                <a:solidFill>
                  <a:srgbClr val="FFFF00"/>
                </a:solidFill>
                <a:latin typeface="Times New Roman" pitchFamily="18" charset="0"/>
              </a:endParaRPr>
            </a:p>
          </p:txBody>
        </p:sp>
        <p:sp>
          <p:nvSpPr>
            <p:cNvPr id="841738" name="Text Box 10"/>
            <p:cNvSpPr txBox="1">
              <a:spLocks noChangeArrowheads="1"/>
            </p:cNvSpPr>
            <p:nvPr/>
          </p:nvSpPr>
          <p:spPr bwMode="auto">
            <a:xfrm>
              <a:off x="4445" y="3537"/>
              <a:ext cx="116" cy="231"/>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eaLnBrk="0" hangingPunct="0"/>
              <a:endParaRPr lang="en-US" sz="1800" b="1">
                <a:solidFill>
                  <a:srgbClr val="FFFF00"/>
                </a:solidFill>
                <a:latin typeface="Times New Roman" pitchFamily="18" charset="0"/>
              </a:endParaRPr>
            </a:p>
          </p:txBody>
        </p:sp>
      </p:grpSp>
      <p:sp>
        <p:nvSpPr>
          <p:cNvPr id="11" name="Title 10"/>
          <p:cNvSpPr>
            <a:spLocks noGrp="1"/>
          </p:cNvSpPr>
          <p:nvPr>
            <p:ph type="title"/>
          </p:nvPr>
        </p:nvSpPr>
        <p:spPr/>
        <p:txBody>
          <a:bodyPr/>
          <a:lstStyle/>
          <a:p>
            <a:r>
              <a:rPr lang="en-US" dirty="0" smtClean="0"/>
              <a:t>Unpacking the Patterns</a:t>
            </a:r>
            <a:endParaRPr lang="en-US" dirty="0"/>
          </a:p>
        </p:txBody>
      </p:sp>
      <p:sp>
        <p:nvSpPr>
          <p:cNvPr id="13" name="Content Placeholder 12"/>
          <p:cNvSpPr>
            <a:spLocks noGrp="1"/>
          </p:cNvSpPr>
          <p:nvPr>
            <p:ph idx="1"/>
          </p:nvPr>
        </p:nvSpPr>
        <p:spPr>
          <a:xfrm>
            <a:off x="1043608" y="4329100"/>
            <a:ext cx="1054460" cy="684547"/>
          </a:xfrm>
        </p:spPr>
        <p:txBody>
          <a:bodyPr/>
          <a:lstStyle/>
          <a:p>
            <a:pPr>
              <a:buNone/>
            </a:pPr>
            <a:r>
              <a:rPr lang="en-US" sz="200" dirty="0" smtClean="0">
                <a:solidFill>
                  <a:schemeClr val="bg1"/>
                </a:solidFill>
              </a:rPr>
              <a:t>Crime</a:t>
            </a:r>
            <a:r>
              <a:rPr lang="en-US" sz="200" baseline="0" dirty="0" smtClean="0">
                <a:solidFill>
                  <a:schemeClr val="bg1"/>
                </a:solidFill>
              </a:rPr>
              <a:t> Triangle</a:t>
            </a:r>
          </a:p>
          <a:p>
            <a:pPr>
              <a:buNone/>
            </a:pPr>
            <a:r>
              <a:rPr lang="en-US" sz="200" baseline="0" dirty="0" smtClean="0">
                <a:solidFill>
                  <a:schemeClr val="bg1"/>
                </a:solidFill>
              </a:rPr>
              <a:t>Outside of triangle:</a:t>
            </a:r>
          </a:p>
          <a:p>
            <a:pPr lvl="1">
              <a:buNone/>
            </a:pPr>
            <a:r>
              <a:rPr lang="en-US" sz="200" dirty="0" smtClean="0">
                <a:solidFill>
                  <a:schemeClr val="bg1"/>
                </a:solidFill>
              </a:rPr>
              <a:t>Offender (Left)</a:t>
            </a:r>
          </a:p>
          <a:p>
            <a:pPr lvl="1">
              <a:buNone/>
            </a:pPr>
            <a:r>
              <a:rPr lang="en-US" sz="200" dirty="0" smtClean="0">
                <a:solidFill>
                  <a:schemeClr val="bg1"/>
                </a:solidFill>
              </a:rPr>
              <a:t>Victim (right)</a:t>
            </a:r>
          </a:p>
          <a:p>
            <a:pPr lvl="1">
              <a:buNone/>
            </a:pPr>
            <a:r>
              <a:rPr lang="en-US" sz="200" dirty="0" smtClean="0">
                <a:solidFill>
                  <a:schemeClr val="bg1"/>
                </a:solidFill>
              </a:rPr>
              <a:t>Location (bottom)</a:t>
            </a:r>
            <a:endParaRPr lang="en-US" sz="200" dirty="0">
              <a:solidFill>
                <a:schemeClr val="bg1"/>
              </a:solidFill>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0" y="252369"/>
            <a:ext cx="8291513" cy="720725"/>
          </a:xfrm>
        </p:spPr>
        <p:txBody>
          <a:bodyPr/>
          <a:lstStyle/>
          <a:p>
            <a:r>
              <a:rPr lang="en-US" sz="6600" b="0" dirty="0">
                <a:solidFill>
                  <a:schemeClr val="accent2"/>
                </a:solidFill>
                <a:effectLst>
                  <a:outerShdw blurRad="38100" dist="38100" dir="2700000" algn="tl">
                    <a:srgbClr val="C0C0C0"/>
                  </a:outerShdw>
                </a:effectLst>
              </a:rPr>
              <a:t>    </a:t>
            </a:r>
            <a:r>
              <a:rPr lang="en-US" sz="4000" b="0" dirty="0" smtClean="0">
                <a:solidFill>
                  <a:schemeClr val="accent2"/>
                </a:solidFill>
                <a:effectLst>
                  <a:outerShdw blurRad="38100" dist="38100" dir="2700000" algn="tl">
                    <a:srgbClr val="C0C0C0"/>
                  </a:outerShdw>
                </a:effectLst>
              </a:rPr>
              <a:t>Rochester, NY Incident Review</a:t>
            </a:r>
            <a:endParaRPr lang="en-US" sz="4000" b="0" dirty="0">
              <a:solidFill>
                <a:schemeClr val="accent2"/>
              </a:solidFill>
            </a:endParaRPr>
          </a:p>
        </p:txBody>
      </p:sp>
      <p:sp>
        <p:nvSpPr>
          <p:cNvPr id="842755" name="Rectangle 3"/>
          <p:cNvSpPr>
            <a:spLocks noGrp="1" noChangeArrowheads="1"/>
          </p:cNvSpPr>
          <p:nvPr>
            <p:ph idx="1"/>
          </p:nvPr>
        </p:nvSpPr>
        <p:spPr/>
        <p:txBody>
          <a:bodyPr/>
          <a:lstStyle/>
          <a:p>
            <a:r>
              <a:rPr lang="en-US" sz="5100" b="1" dirty="0">
                <a:effectLst>
                  <a:outerShdw blurRad="38100" dist="38100" dir="2700000" algn="tl">
                    <a:srgbClr val="C0C0C0"/>
                  </a:outerShdw>
                </a:effectLst>
              </a:rPr>
              <a:t>16</a:t>
            </a:r>
            <a:r>
              <a:rPr lang="en-US" sz="5100" b="1" baseline="30000" dirty="0">
                <a:effectLst>
                  <a:outerShdw blurRad="38100" dist="38100" dir="2700000" algn="tl">
                    <a:srgbClr val="C0C0C0"/>
                  </a:outerShdw>
                </a:effectLst>
              </a:rPr>
              <a:t>th</a:t>
            </a:r>
            <a:r>
              <a:rPr lang="en-US" sz="5100" b="1" dirty="0">
                <a:effectLst>
                  <a:outerShdw blurRad="38100" dist="38100" dir="2700000" algn="tl">
                    <a:srgbClr val="C0C0C0"/>
                  </a:outerShdw>
                </a:effectLst>
              </a:rPr>
              <a:t> and 17</a:t>
            </a:r>
            <a:r>
              <a:rPr lang="en-US" sz="5100" b="1" baseline="30000" dirty="0">
                <a:effectLst>
                  <a:outerShdw blurRad="38100" dist="38100" dir="2700000" algn="tl">
                    <a:srgbClr val="C0C0C0"/>
                  </a:outerShdw>
                </a:effectLst>
              </a:rPr>
              <a:t>th</a:t>
            </a:r>
            <a:r>
              <a:rPr lang="en-US" sz="5100" b="1" dirty="0">
                <a:effectLst>
                  <a:outerShdw blurRad="38100" dist="38100" dir="2700000" algn="tl">
                    <a:srgbClr val="C0C0C0"/>
                  </a:outerShdw>
                </a:effectLst>
              </a:rPr>
              <a:t> </a:t>
            </a:r>
            <a:r>
              <a:rPr lang="en-US" sz="5100" b="1" dirty="0" smtClean="0">
                <a:effectLst>
                  <a:outerShdw blurRad="38100" dist="38100" dir="2700000" algn="tl">
                    <a:srgbClr val="C0C0C0"/>
                  </a:outerShdw>
                </a:effectLst>
              </a:rPr>
              <a:t>Homicides</a:t>
            </a:r>
          </a:p>
          <a:p>
            <a:endParaRPr lang="en-US" sz="5100" b="1" dirty="0">
              <a:effectLst>
                <a:outerShdw blurRad="38100" dist="38100" dir="2700000" algn="tl">
                  <a:srgbClr val="C0C0C0"/>
                </a:outerShdw>
              </a:effectLst>
            </a:endParaRPr>
          </a:p>
        </p:txBody>
      </p:sp>
      <p:sp>
        <p:nvSpPr>
          <p:cNvPr id="842756" name="Text Box 4"/>
          <p:cNvSpPr txBox="1">
            <a:spLocks noChangeArrowheads="1"/>
          </p:cNvSpPr>
          <p:nvPr/>
        </p:nvSpPr>
        <p:spPr bwMode="auto">
          <a:xfrm>
            <a:off x="1468395" y="5145111"/>
            <a:ext cx="6477000" cy="1338828"/>
          </a:xfrm>
          <a:prstGeom prst="rect">
            <a:avLst/>
          </a:prstGeom>
          <a:noFill/>
          <a:ln w="9525">
            <a:noFill/>
            <a:miter lim="800000"/>
            <a:headEnd/>
            <a:tailEnd/>
          </a:ln>
          <a:effectLst/>
        </p:spPr>
        <p:txBody>
          <a:bodyPr>
            <a:spAutoFit/>
          </a:bodyPr>
          <a:lstStyle/>
          <a:p>
            <a:pPr algn="ctr" eaLnBrk="0" hangingPunct="0">
              <a:spcBef>
                <a:spcPct val="50000"/>
              </a:spcBef>
            </a:pPr>
            <a:r>
              <a:rPr lang="en-US" b="1" dirty="0">
                <a:solidFill>
                  <a:schemeClr val="tx1"/>
                </a:solidFill>
                <a:effectLst>
                  <a:outerShdw blurRad="38100" dist="38100" dir="2700000" algn="tl">
                    <a:srgbClr val="C0C0C0"/>
                  </a:outerShdw>
                </a:effectLst>
                <a:latin typeface="Times New Roman" pitchFamily="18" charset="0"/>
              </a:rPr>
              <a:t>Presented by Investigators Dominick &amp; </a:t>
            </a:r>
            <a:r>
              <a:rPr lang="en-US" b="1" dirty="0" err="1">
                <a:solidFill>
                  <a:schemeClr val="tx1"/>
                </a:solidFill>
                <a:effectLst>
                  <a:outerShdw blurRad="38100" dist="38100" dir="2700000" algn="tl">
                    <a:srgbClr val="C0C0C0"/>
                  </a:outerShdw>
                </a:effectLst>
                <a:latin typeface="Times New Roman" pitchFamily="18" charset="0"/>
              </a:rPr>
              <a:t>Galetta</a:t>
            </a:r>
            <a:endParaRPr lang="en-US" b="1" dirty="0">
              <a:solidFill>
                <a:schemeClr val="tx1"/>
              </a:solidFill>
              <a:effectLst>
                <a:outerShdw blurRad="38100" dist="38100" dir="2700000" algn="tl">
                  <a:srgbClr val="C0C0C0"/>
                </a:outerShdw>
              </a:effectLst>
              <a:latin typeface="Times New Roman" pitchFamily="18" charset="0"/>
            </a:endParaRPr>
          </a:p>
          <a:p>
            <a:pPr algn="ctr" eaLnBrk="0" hangingPunct="0">
              <a:spcBef>
                <a:spcPct val="50000"/>
              </a:spcBef>
            </a:pPr>
            <a:r>
              <a:rPr lang="en-US" b="1" dirty="0">
                <a:solidFill>
                  <a:schemeClr val="tx1"/>
                </a:solidFill>
                <a:effectLst>
                  <a:outerShdw blurRad="38100" dist="38100" dir="2700000" algn="tl">
                    <a:srgbClr val="C0C0C0"/>
                  </a:outerShdw>
                </a:effectLst>
                <a:latin typeface="Times New Roman" pitchFamily="18" charset="0"/>
              </a:rPr>
              <a:t>From Rochester’s Incident </a:t>
            </a:r>
            <a:r>
              <a:rPr lang="en-US" b="1" dirty="0" smtClean="0">
                <a:solidFill>
                  <a:schemeClr val="tx1"/>
                </a:solidFill>
                <a:effectLst>
                  <a:outerShdw blurRad="38100" dist="38100" dir="2700000" algn="tl">
                    <a:srgbClr val="C0C0C0"/>
                  </a:outerShdw>
                </a:effectLst>
                <a:latin typeface="Times New Roman" pitchFamily="18" charset="0"/>
              </a:rPr>
              <a:t>Reviews, Courtesy of Dr. John </a:t>
            </a:r>
            <a:r>
              <a:rPr lang="en-US" b="1" dirty="0" err="1" smtClean="0">
                <a:solidFill>
                  <a:schemeClr val="tx1"/>
                </a:solidFill>
                <a:effectLst>
                  <a:outerShdw blurRad="38100" dist="38100" dir="2700000" algn="tl">
                    <a:srgbClr val="C0C0C0"/>
                  </a:outerShdw>
                </a:effectLst>
                <a:latin typeface="Times New Roman" pitchFamily="18" charset="0"/>
              </a:rPr>
              <a:t>Klofas</a:t>
            </a:r>
            <a:r>
              <a:rPr lang="en-US" b="1" dirty="0" smtClean="0">
                <a:solidFill>
                  <a:schemeClr val="tx1"/>
                </a:solidFill>
                <a:effectLst>
                  <a:outerShdw blurRad="38100" dist="38100" dir="2700000" algn="tl">
                    <a:srgbClr val="C0C0C0"/>
                  </a:outerShdw>
                </a:effectLst>
                <a:latin typeface="Times New Roman" pitchFamily="18" charset="0"/>
              </a:rPr>
              <a:t>, Rochester Institute of Technology, with permission Rochester Police Department</a:t>
            </a:r>
            <a:endParaRPr lang="en-US" b="1" dirty="0">
              <a:solidFill>
                <a:schemeClr val="tx1"/>
              </a:solidFill>
              <a:effectLst>
                <a:outerShdw blurRad="38100" dist="38100" dir="2700000" algn="tl">
                  <a:srgbClr val="C0C0C0"/>
                </a:outerShdw>
              </a:effectLst>
              <a:latin typeface="Times New Roman" pitchFamily="18"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ctrTitle"/>
          </p:nvPr>
        </p:nvSpPr>
        <p:spPr>
          <a:xfrm>
            <a:off x="990600" y="1981200"/>
            <a:ext cx="7772400" cy="1143000"/>
          </a:xfrm>
        </p:spPr>
        <p:txBody>
          <a:bodyPr/>
          <a:lstStyle/>
          <a:p>
            <a:r>
              <a:rPr lang="en-US" sz="6000" b="0" dirty="0" smtClean="0">
                <a:effectLst>
                  <a:outerShdw blurRad="38100" dist="38100" dir="2700000" algn="tl">
                    <a:srgbClr val="C0C0C0"/>
                  </a:outerShdw>
                </a:effectLst>
              </a:rPr>
              <a:t>      April </a:t>
            </a:r>
            <a:r>
              <a:rPr lang="en-US" sz="6000" b="0" dirty="0">
                <a:effectLst>
                  <a:outerShdw blurRad="38100" dist="38100" dir="2700000" algn="tl">
                    <a:srgbClr val="C0C0C0"/>
                  </a:outerShdw>
                </a:effectLst>
              </a:rPr>
              <a:t>28, 2000</a:t>
            </a:r>
          </a:p>
        </p:txBody>
      </p:sp>
      <p:sp>
        <p:nvSpPr>
          <p:cNvPr id="844803" name="Rectangle 3"/>
          <p:cNvSpPr>
            <a:spLocks noChangeArrowheads="1"/>
          </p:cNvSpPr>
          <p:nvPr/>
        </p:nvSpPr>
        <p:spPr bwMode="auto">
          <a:xfrm>
            <a:off x="774648" y="4816494"/>
            <a:ext cx="7772400" cy="1143000"/>
          </a:xfrm>
          <a:prstGeom prst="rect">
            <a:avLst/>
          </a:prstGeom>
          <a:noFill/>
          <a:ln w="9525">
            <a:noFill/>
            <a:miter lim="800000"/>
            <a:headEnd/>
            <a:tailEnd/>
          </a:ln>
          <a:effectLst/>
        </p:spPr>
        <p:txBody>
          <a:bodyPr anchor="ctr"/>
          <a:lstStyle/>
          <a:p>
            <a:pPr algn="ctr">
              <a:lnSpc>
                <a:spcPct val="90000"/>
              </a:lnSpc>
            </a:pPr>
            <a:r>
              <a:rPr lang="en-US" sz="6000" dirty="0">
                <a:effectLst>
                  <a:outerShdw blurRad="38100" dist="38100" dir="2700000" algn="tl">
                    <a:srgbClr val="C0C0C0"/>
                  </a:outerShdw>
                </a:effectLst>
              </a:rPr>
              <a:t>113 Columbia Ave.</a:t>
            </a:r>
          </a:p>
        </p:txBody>
      </p:sp>
      <p:sp>
        <p:nvSpPr>
          <p:cNvPr id="844804" name="Rectangle 4"/>
          <p:cNvSpPr>
            <a:spLocks noChangeArrowheads="1"/>
          </p:cNvSpPr>
          <p:nvPr/>
        </p:nvSpPr>
        <p:spPr bwMode="auto">
          <a:xfrm>
            <a:off x="920700" y="3721104"/>
            <a:ext cx="7772400" cy="1143000"/>
          </a:xfrm>
          <a:prstGeom prst="rect">
            <a:avLst/>
          </a:prstGeom>
          <a:noFill/>
          <a:ln w="9525">
            <a:noFill/>
            <a:miter lim="800000"/>
            <a:headEnd/>
            <a:tailEnd/>
          </a:ln>
          <a:effectLst/>
        </p:spPr>
        <p:txBody>
          <a:bodyPr anchor="ctr"/>
          <a:lstStyle/>
          <a:p>
            <a:pPr algn="ctr">
              <a:lnSpc>
                <a:spcPct val="90000"/>
              </a:lnSpc>
            </a:pPr>
            <a:r>
              <a:rPr lang="en-US" sz="6000" dirty="0">
                <a:effectLst>
                  <a:outerShdw blurRad="38100" dist="38100" dir="2700000" algn="tl">
                    <a:srgbClr val="C0C0C0"/>
                  </a:outerShdw>
                </a:effectLst>
              </a:rPr>
              <a:t>12:01 P.M.</a:t>
            </a:r>
          </a:p>
        </p:txBody>
      </p:sp>
      <p:sp>
        <p:nvSpPr>
          <p:cNvPr id="844805" name="Rectangle 5"/>
          <p:cNvSpPr>
            <a:spLocks noChangeArrowheads="1"/>
          </p:cNvSpPr>
          <p:nvPr/>
        </p:nvSpPr>
        <p:spPr bwMode="auto">
          <a:xfrm>
            <a:off x="990600" y="838200"/>
            <a:ext cx="7772400" cy="1143000"/>
          </a:xfrm>
          <a:prstGeom prst="rect">
            <a:avLst/>
          </a:prstGeom>
          <a:noFill/>
          <a:ln w="9525">
            <a:noFill/>
            <a:miter lim="800000"/>
            <a:headEnd/>
            <a:tailEnd/>
          </a:ln>
          <a:effectLst/>
        </p:spPr>
        <p:txBody>
          <a:bodyPr anchor="ctr"/>
          <a:lstStyle/>
          <a:p>
            <a:pPr algn="ctr">
              <a:lnSpc>
                <a:spcPct val="90000"/>
              </a:lnSpc>
            </a:pPr>
            <a:r>
              <a:rPr lang="en-US" sz="6000" dirty="0">
                <a:effectLst>
                  <a:outerShdw blurRad="38100" dist="38100" dir="2700000" algn="tl">
                    <a:srgbClr val="C0C0C0"/>
                  </a:outerShdw>
                </a:effectLst>
              </a:rPr>
              <a:t>Friday</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6850" name="Picture 2" descr="2 jones av"/>
          <p:cNvPicPr>
            <a:picLocks noChangeAspect="1" noChangeArrowheads="1"/>
          </p:cNvPicPr>
          <p:nvPr/>
        </p:nvPicPr>
        <p:blipFill>
          <a:blip r:embed="rId3" cstate="print"/>
          <a:srcRect/>
          <a:stretch>
            <a:fillRect/>
          </a:stretch>
        </p:blipFill>
        <p:spPr bwMode="auto">
          <a:xfrm>
            <a:off x="0" y="76200"/>
            <a:ext cx="9144000" cy="6172200"/>
          </a:xfrm>
          <a:prstGeom prst="rect">
            <a:avLst/>
          </a:prstGeom>
          <a:noFill/>
        </p:spPr>
      </p:pic>
      <p:sp>
        <p:nvSpPr>
          <p:cNvPr id="846851" name="Text Box 3"/>
          <p:cNvSpPr txBox="1">
            <a:spLocks noChangeArrowheads="1"/>
          </p:cNvSpPr>
          <p:nvPr/>
        </p:nvSpPr>
        <p:spPr bwMode="auto">
          <a:xfrm>
            <a:off x="2422525" y="5984875"/>
            <a:ext cx="4246563" cy="457200"/>
          </a:xfrm>
          <a:prstGeom prst="rect">
            <a:avLst/>
          </a:prstGeom>
          <a:noFill/>
          <a:ln w="9525">
            <a:noFill/>
            <a:miter lim="800000"/>
            <a:headEnd/>
            <a:tailEnd/>
          </a:ln>
          <a:effectLst/>
        </p:spPr>
        <p:txBody>
          <a:bodyPr wrap="none">
            <a:spAutoFit/>
          </a:bodyPr>
          <a:lstStyle/>
          <a:p>
            <a:pPr eaLnBrk="0" hangingPunct="0"/>
            <a:r>
              <a:rPr lang="en-US" b="1">
                <a:solidFill>
                  <a:schemeClr val="tx1"/>
                </a:solidFill>
                <a:latin typeface="Times New Roman" pitchFamily="18" charset="0"/>
              </a:rPr>
              <a:t>Residents of location called 911</a:t>
            </a:r>
          </a:p>
        </p:txBody>
      </p:sp>
      <p:pic>
        <p:nvPicPr>
          <p:cNvPr id="846852" name="Picture 4" descr="113 columbia"/>
          <p:cNvPicPr>
            <a:picLocks noChangeAspect="1" noChangeArrowheads="1"/>
          </p:cNvPicPr>
          <p:nvPr/>
        </p:nvPicPr>
        <p:blipFill>
          <a:blip r:embed="rId4" cstate="print"/>
          <a:srcRect/>
          <a:stretch>
            <a:fillRect/>
          </a:stretch>
        </p:blipFill>
        <p:spPr bwMode="auto">
          <a:xfrm>
            <a:off x="0" y="0"/>
            <a:ext cx="9144000" cy="6248400"/>
          </a:xfrm>
          <a:prstGeom prst="rect">
            <a:avLst/>
          </a:prstGeom>
          <a:noFill/>
        </p:spPr>
      </p:pic>
      <p:sp>
        <p:nvSpPr>
          <p:cNvPr id="846853" name="Oval 5"/>
          <p:cNvSpPr>
            <a:spLocks noChangeArrowheads="1"/>
          </p:cNvSpPr>
          <p:nvPr/>
        </p:nvSpPr>
        <p:spPr bwMode="auto">
          <a:xfrm>
            <a:off x="4343400" y="4572000"/>
            <a:ext cx="152400" cy="1524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846854" name="Oval 6"/>
          <p:cNvSpPr>
            <a:spLocks noChangeArrowheads="1"/>
          </p:cNvSpPr>
          <p:nvPr/>
        </p:nvSpPr>
        <p:spPr bwMode="auto">
          <a:xfrm>
            <a:off x="4419600" y="44958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846855" name="Oval 7"/>
          <p:cNvSpPr>
            <a:spLocks noChangeArrowheads="1"/>
          </p:cNvSpPr>
          <p:nvPr/>
        </p:nvSpPr>
        <p:spPr bwMode="auto">
          <a:xfrm>
            <a:off x="4267200" y="4419600"/>
            <a:ext cx="152400" cy="1524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846856" name="Oval 8"/>
          <p:cNvSpPr>
            <a:spLocks noChangeArrowheads="1"/>
          </p:cNvSpPr>
          <p:nvPr/>
        </p:nvSpPr>
        <p:spPr bwMode="auto">
          <a:xfrm>
            <a:off x="3505200" y="4419600"/>
            <a:ext cx="152400" cy="1524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846857" name="Oval 9"/>
          <p:cNvSpPr>
            <a:spLocks noChangeArrowheads="1"/>
          </p:cNvSpPr>
          <p:nvPr/>
        </p:nvSpPr>
        <p:spPr bwMode="auto">
          <a:xfrm>
            <a:off x="3962400" y="3962400"/>
            <a:ext cx="152400" cy="1524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846858" name="Oval 10"/>
          <p:cNvSpPr>
            <a:spLocks noChangeArrowheads="1"/>
          </p:cNvSpPr>
          <p:nvPr/>
        </p:nvSpPr>
        <p:spPr bwMode="auto">
          <a:xfrm>
            <a:off x="4724400" y="45720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846859" name="Oval 11"/>
          <p:cNvSpPr>
            <a:spLocks noChangeArrowheads="1"/>
          </p:cNvSpPr>
          <p:nvPr/>
        </p:nvSpPr>
        <p:spPr bwMode="auto">
          <a:xfrm>
            <a:off x="5105400" y="3505200"/>
            <a:ext cx="152400" cy="1524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846860" name="Oval 12"/>
          <p:cNvSpPr>
            <a:spLocks noChangeArrowheads="1"/>
          </p:cNvSpPr>
          <p:nvPr/>
        </p:nvSpPr>
        <p:spPr bwMode="auto">
          <a:xfrm>
            <a:off x="3810000" y="3276600"/>
            <a:ext cx="152400" cy="1524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846861" name="Oval 13"/>
          <p:cNvSpPr>
            <a:spLocks noChangeArrowheads="1"/>
          </p:cNvSpPr>
          <p:nvPr/>
        </p:nvSpPr>
        <p:spPr bwMode="auto">
          <a:xfrm>
            <a:off x="3810000" y="3048000"/>
            <a:ext cx="152400" cy="1524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846862" name="Oval 14"/>
          <p:cNvSpPr>
            <a:spLocks noChangeArrowheads="1"/>
          </p:cNvSpPr>
          <p:nvPr/>
        </p:nvSpPr>
        <p:spPr bwMode="auto">
          <a:xfrm>
            <a:off x="4114800" y="39624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846863" name="Oval 15"/>
          <p:cNvSpPr>
            <a:spLocks noChangeArrowheads="1"/>
          </p:cNvSpPr>
          <p:nvPr/>
        </p:nvSpPr>
        <p:spPr bwMode="auto">
          <a:xfrm>
            <a:off x="4267200" y="37338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846864" name="Oval 16"/>
          <p:cNvSpPr>
            <a:spLocks noChangeArrowheads="1"/>
          </p:cNvSpPr>
          <p:nvPr/>
        </p:nvSpPr>
        <p:spPr bwMode="auto">
          <a:xfrm>
            <a:off x="4572000" y="34290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846865" name="Oval 17"/>
          <p:cNvSpPr>
            <a:spLocks noChangeArrowheads="1"/>
          </p:cNvSpPr>
          <p:nvPr/>
        </p:nvSpPr>
        <p:spPr bwMode="auto">
          <a:xfrm>
            <a:off x="4648200" y="33528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846866" name="Oval 18"/>
          <p:cNvSpPr>
            <a:spLocks noChangeArrowheads="1"/>
          </p:cNvSpPr>
          <p:nvPr/>
        </p:nvSpPr>
        <p:spPr bwMode="auto">
          <a:xfrm>
            <a:off x="4648200" y="28194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846867" name="Oval 19"/>
          <p:cNvSpPr>
            <a:spLocks noChangeArrowheads="1"/>
          </p:cNvSpPr>
          <p:nvPr/>
        </p:nvSpPr>
        <p:spPr bwMode="auto">
          <a:xfrm>
            <a:off x="3962400" y="4038600"/>
            <a:ext cx="152400" cy="152400"/>
          </a:xfrm>
          <a:prstGeom prst="ellipse">
            <a:avLst/>
          </a:prstGeom>
          <a:solidFill>
            <a:srgbClr val="00CC00"/>
          </a:solidFill>
          <a:ln w="9525">
            <a:solidFill>
              <a:schemeClr val="tx1"/>
            </a:solidFill>
            <a:round/>
            <a:headEnd/>
            <a:tailEnd/>
          </a:ln>
          <a:effectLst/>
        </p:spPr>
        <p:txBody>
          <a:bodyPr wrap="none" anchor="ctr"/>
          <a:lstStyle/>
          <a:p>
            <a:endParaRPr lang="en-US"/>
          </a:p>
        </p:txBody>
      </p:sp>
      <p:sp>
        <p:nvSpPr>
          <p:cNvPr id="846868" name="Oval 20"/>
          <p:cNvSpPr>
            <a:spLocks noChangeArrowheads="1"/>
          </p:cNvSpPr>
          <p:nvPr/>
        </p:nvSpPr>
        <p:spPr bwMode="auto">
          <a:xfrm>
            <a:off x="3505200" y="4038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846869" name="Oval 21"/>
          <p:cNvSpPr>
            <a:spLocks noChangeArrowheads="1"/>
          </p:cNvSpPr>
          <p:nvPr/>
        </p:nvSpPr>
        <p:spPr bwMode="auto">
          <a:xfrm>
            <a:off x="3429000" y="38100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846870" name="Text Box 22"/>
          <p:cNvSpPr txBox="1">
            <a:spLocks noChangeArrowheads="1"/>
          </p:cNvSpPr>
          <p:nvPr/>
        </p:nvSpPr>
        <p:spPr bwMode="auto">
          <a:xfrm>
            <a:off x="288925" y="1412875"/>
            <a:ext cx="2665413" cy="822325"/>
          </a:xfrm>
          <a:prstGeom prst="rect">
            <a:avLst/>
          </a:prstGeom>
          <a:noFill/>
          <a:ln w="9525">
            <a:noFill/>
            <a:miter lim="800000"/>
            <a:headEnd/>
            <a:tailEnd/>
          </a:ln>
          <a:effectLst/>
        </p:spPr>
        <p:txBody>
          <a:bodyPr wrap="none">
            <a:spAutoFit/>
          </a:bodyPr>
          <a:lstStyle/>
          <a:p>
            <a:pPr eaLnBrk="0" hangingPunct="0"/>
            <a:r>
              <a:rPr lang="en-US" b="1">
                <a:solidFill>
                  <a:schemeClr val="tx1"/>
                </a:solidFill>
                <a:effectLst>
                  <a:outerShdw blurRad="38100" dist="38100" dir="2700000" algn="tl">
                    <a:srgbClr val="C0C0C0"/>
                  </a:outerShdw>
                </a:effectLst>
                <a:latin typeface="Times New Roman" pitchFamily="18" charset="0"/>
              </a:rPr>
              <a:t>113 Columbia Ave.</a:t>
            </a:r>
          </a:p>
          <a:p>
            <a:pPr eaLnBrk="0" hangingPunct="0"/>
            <a:r>
              <a:rPr lang="en-US" b="1">
                <a:solidFill>
                  <a:schemeClr val="tx1"/>
                </a:solidFill>
                <a:effectLst>
                  <a:outerShdw blurRad="38100" dist="38100" dir="2700000" algn="tl">
                    <a:srgbClr val="C0C0C0"/>
                  </a:outerShdw>
                </a:effectLst>
                <a:latin typeface="Times New Roman" pitchFamily="18" charset="0"/>
              </a:rPr>
              <a:t>(Genesee Section)</a:t>
            </a:r>
          </a:p>
        </p:txBody>
      </p:sp>
      <p:sp>
        <p:nvSpPr>
          <p:cNvPr id="846871" name="Line 23"/>
          <p:cNvSpPr>
            <a:spLocks noChangeShapeType="1"/>
          </p:cNvSpPr>
          <p:nvPr/>
        </p:nvSpPr>
        <p:spPr bwMode="auto">
          <a:xfrm>
            <a:off x="1295400" y="2286000"/>
            <a:ext cx="3124200" cy="2286000"/>
          </a:xfrm>
          <a:prstGeom prst="line">
            <a:avLst/>
          </a:prstGeom>
          <a:noFill/>
          <a:ln w="9525">
            <a:solidFill>
              <a:srgbClr val="FF0000"/>
            </a:solidFill>
            <a:round/>
            <a:headEnd/>
            <a:tailEnd type="triangle" w="med" len="med"/>
          </a:ln>
          <a:effectLst/>
        </p:spPr>
        <p:txBody>
          <a:bodyPr wrap="none" anchor="ctr"/>
          <a:lstStyle/>
          <a:p>
            <a:endParaRPr lang="en-US"/>
          </a:p>
        </p:txBody>
      </p:sp>
      <p:pic>
        <p:nvPicPr>
          <p:cNvPr id="846872" name="Picture 24" descr="113 columbia close up"/>
          <p:cNvPicPr>
            <a:picLocks noChangeAspect="1" noChangeArrowheads="1"/>
          </p:cNvPicPr>
          <p:nvPr/>
        </p:nvPicPr>
        <p:blipFill>
          <a:blip r:embed="rId5" cstate="print"/>
          <a:srcRect/>
          <a:stretch>
            <a:fillRect/>
          </a:stretch>
        </p:blipFill>
        <p:spPr bwMode="auto">
          <a:xfrm>
            <a:off x="0" y="-642938"/>
            <a:ext cx="9753600" cy="7500938"/>
          </a:xfrm>
          <a:prstGeom prst="rect">
            <a:avLst/>
          </a:prstGeom>
          <a:noFill/>
        </p:spPr>
      </p:pic>
      <p:sp>
        <p:nvSpPr>
          <p:cNvPr id="846873" name="Oval 25"/>
          <p:cNvSpPr>
            <a:spLocks noChangeArrowheads="1"/>
          </p:cNvSpPr>
          <p:nvPr/>
        </p:nvSpPr>
        <p:spPr bwMode="auto">
          <a:xfrm>
            <a:off x="5334000" y="2590800"/>
            <a:ext cx="304800" cy="381000"/>
          </a:xfrm>
          <a:prstGeom prst="ellipse">
            <a:avLst/>
          </a:prstGeom>
          <a:solidFill>
            <a:schemeClr val="accent1"/>
          </a:solidFill>
          <a:ln w="9525">
            <a:solidFill>
              <a:schemeClr val="tx1"/>
            </a:solidFill>
            <a:round/>
            <a:headEnd/>
            <a:tailEnd/>
          </a:ln>
          <a:effectLst/>
        </p:spPr>
        <p:txBody>
          <a:bodyPr wrap="none" anchor="ctr"/>
          <a:lstStyle/>
          <a:p>
            <a:endParaRPr lang="en-US"/>
          </a:p>
        </p:txBody>
      </p:sp>
      <p:pic>
        <p:nvPicPr>
          <p:cNvPr id="846874" name="Picture 26" descr="Columbia Avenue street view"/>
          <p:cNvPicPr>
            <a:picLocks noChangeAspect="1" noChangeArrowheads="1"/>
          </p:cNvPicPr>
          <p:nvPr/>
        </p:nvPicPr>
        <p:blipFill>
          <a:blip r:embed="rId6" cstate="print"/>
          <a:srcRect/>
          <a:stretch>
            <a:fillRect/>
          </a:stretch>
        </p:blipFill>
        <p:spPr bwMode="auto">
          <a:xfrm>
            <a:off x="0" y="-609600"/>
            <a:ext cx="9753600" cy="7467600"/>
          </a:xfrm>
          <a:prstGeom prst="rect">
            <a:avLst/>
          </a:prstGeom>
          <a:noFill/>
        </p:spPr>
      </p:pic>
      <p:sp>
        <p:nvSpPr>
          <p:cNvPr id="28" name="Title 27"/>
          <p:cNvSpPr>
            <a:spLocks noGrp="1"/>
          </p:cNvSpPr>
          <p:nvPr>
            <p:ph type="ctrTitle"/>
          </p:nvPr>
        </p:nvSpPr>
        <p:spPr>
          <a:xfrm>
            <a:off x="758577" y="44624"/>
            <a:ext cx="7989887" cy="944724"/>
          </a:xfrm>
        </p:spPr>
        <p:txBody>
          <a:bodyPr/>
          <a:lstStyle/>
          <a:p>
            <a:r>
              <a:rPr lang="en-US" sz="6000" dirty="0" smtClean="0">
                <a:solidFill>
                  <a:schemeClr val="bg1"/>
                </a:solidFill>
                <a:effectLst>
                  <a:outerShdw blurRad="38100" dist="38100" dir="2700000" algn="tl">
                    <a:srgbClr val="C0C0C0"/>
                  </a:outerShdw>
                </a:effectLst>
                <a:latin typeface="Arial" pitchFamily="34" charset="0"/>
                <a:cs typeface="Arial" pitchFamily="34" charset="0"/>
              </a:rPr>
              <a:t>113 Columbia Ave.</a:t>
            </a:r>
            <a:endParaRPr lang="en-US" sz="6000"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46870"/>
                                        </p:tgtEl>
                                        <p:attrNameLst>
                                          <p:attrName>style.visibility</p:attrName>
                                        </p:attrNameLst>
                                      </p:cBhvr>
                                      <p:to>
                                        <p:strVal val="visible"/>
                                      </p:to>
                                    </p:set>
                                    <p:anim calcmode="lin" valueType="num">
                                      <p:cBhvr>
                                        <p:cTn id="7" dur="500" fill="hold"/>
                                        <p:tgtEl>
                                          <p:spTgt spid="846870"/>
                                        </p:tgtEl>
                                        <p:attrNameLst>
                                          <p:attrName>ppt_w</p:attrName>
                                        </p:attrNameLst>
                                      </p:cBhvr>
                                      <p:tavLst>
                                        <p:tav tm="0">
                                          <p:val>
                                            <p:fltVal val="0"/>
                                          </p:val>
                                        </p:tav>
                                        <p:tav tm="100000">
                                          <p:val>
                                            <p:strVal val="#ppt_w"/>
                                          </p:val>
                                        </p:tav>
                                      </p:tavLst>
                                    </p:anim>
                                    <p:anim calcmode="lin" valueType="num">
                                      <p:cBhvr>
                                        <p:cTn id="8" dur="500" fill="hold"/>
                                        <p:tgtEl>
                                          <p:spTgt spid="84687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46871"/>
                                        </p:tgtEl>
                                        <p:attrNameLst>
                                          <p:attrName>style.visibility</p:attrName>
                                        </p:attrNameLst>
                                      </p:cBhvr>
                                      <p:to>
                                        <p:strVal val="visible"/>
                                      </p:to>
                                    </p:set>
                                    <p:animEffect transition="in" filter="wipe(left)">
                                      <p:cBhvr>
                                        <p:cTn id="12" dur="500"/>
                                        <p:tgtEl>
                                          <p:spTgt spid="846871"/>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8468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nodeType="clickEffect">
                                  <p:stCondLst>
                                    <p:cond delay="0"/>
                                  </p:stCondLst>
                                  <p:childTnLst>
                                    <p:set>
                                      <p:cBhvr>
                                        <p:cTn id="19" dur="1" fill="hold">
                                          <p:stCondLst>
                                            <p:cond delay="0"/>
                                          </p:stCondLst>
                                        </p:cTn>
                                        <p:tgtEl>
                                          <p:spTgt spid="846872"/>
                                        </p:tgtEl>
                                        <p:attrNameLst>
                                          <p:attrName>style.visibility</p:attrName>
                                        </p:attrNameLst>
                                      </p:cBhvr>
                                      <p:to>
                                        <p:strVal val="visible"/>
                                      </p:to>
                                    </p:set>
                                    <p:anim calcmode="lin" valueType="num">
                                      <p:cBhvr>
                                        <p:cTn id="20" dur="500" fill="hold"/>
                                        <p:tgtEl>
                                          <p:spTgt spid="846872"/>
                                        </p:tgtEl>
                                        <p:attrNameLst>
                                          <p:attrName>ppt_w</p:attrName>
                                        </p:attrNameLst>
                                      </p:cBhvr>
                                      <p:tavLst>
                                        <p:tav tm="0">
                                          <p:val>
                                            <p:fltVal val="0"/>
                                          </p:val>
                                        </p:tav>
                                        <p:tav tm="100000">
                                          <p:val>
                                            <p:strVal val="#ppt_w"/>
                                          </p:val>
                                        </p:tav>
                                      </p:tavLst>
                                    </p:anim>
                                    <p:anim calcmode="lin" valueType="num">
                                      <p:cBhvr>
                                        <p:cTn id="21" dur="500" fill="hold"/>
                                        <p:tgtEl>
                                          <p:spTgt spid="846872"/>
                                        </p:tgtEl>
                                        <p:attrNameLst>
                                          <p:attrName>ppt_h</p:attrName>
                                        </p:attrNameLst>
                                      </p:cBhvr>
                                      <p:tavLst>
                                        <p:tav tm="0">
                                          <p:val>
                                            <p:fltVal val="0"/>
                                          </p:val>
                                        </p:tav>
                                        <p:tav tm="100000">
                                          <p:val>
                                            <p:strVal val="#ppt_h"/>
                                          </p:val>
                                        </p:tav>
                                      </p:tavLst>
                                    </p:anim>
                                    <p:anim calcmode="lin" valueType="num">
                                      <p:cBhvr>
                                        <p:cTn id="22" dur="500" fill="hold"/>
                                        <p:tgtEl>
                                          <p:spTgt spid="846872"/>
                                        </p:tgtEl>
                                        <p:attrNameLst>
                                          <p:attrName>ppt_x</p:attrName>
                                        </p:attrNameLst>
                                      </p:cBhvr>
                                      <p:tavLst>
                                        <p:tav tm="0">
                                          <p:val>
                                            <p:fltVal val="0.5"/>
                                          </p:val>
                                        </p:tav>
                                        <p:tav tm="100000">
                                          <p:val>
                                            <p:strVal val="#ppt_x"/>
                                          </p:val>
                                        </p:tav>
                                      </p:tavLst>
                                    </p:anim>
                                    <p:anim calcmode="lin" valueType="num">
                                      <p:cBhvr>
                                        <p:cTn id="23" dur="500" fill="hold"/>
                                        <p:tgtEl>
                                          <p:spTgt spid="846872"/>
                                        </p:tgtEl>
                                        <p:attrNameLst>
                                          <p:attrName>ppt_y</p:attrName>
                                        </p:attrNameLst>
                                      </p:cBhvr>
                                      <p:tavLst>
                                        <p:tav tm="0">
                                          <p:val>
                                            <p:fltVal val="0.5"/>
                                          </p:val>
                                        </p:tav>
                                        <p:tav tm="100000">
                                          <p:val>
                                            <p:strVal val="#ppt_y"/>
                                          </p:val>
                                        </p:tav>
                                      </p:tavLst>
                                    </p:anim>
                                  </p:childTnLst>
                                  <p:subTnLst>
                                    <p:cmd type="evt" cmd="onstopaudio">
                                      <p:cBhvr>
                                        <p:cTn display="0" masterRel="sameClick">
                                          <p:stCondLst>
                                            <p:cond evt="begin" delay="0">
                                              <p:tn val="18"/>
                                            </p:cond>
                                          </p:stCondLst>
                                        </p:cTn>
                                        <p:tgtEl>
                                          <p:sldTgt/>
                                        </p:tgtEl>
                                      </p:cBhvr>
                                    </p:cmd>
                                  </p:sub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846873"/>
                                        </p:tgtEl>
                                        <p:attrNameLst>
                                          <p:attrName>style.visibility</p:attrName>
                                        </p:attrNameLst>
                                      </p:cBhvr>
                                      <p:to>
                                        <p:strVal val="visible"/>
                                      </p:to>
                                    </p:set>
                                    <p:animEffect transition="in" filter="dissolve">
                                      <p:cBhvr>
                                        <p:cTn id="27" dur="500"/>
                                        <p:tgtEl>
                                          <p:spTgt spid="846873"/>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528" fill="hold" nodeType="clickEffect">
                                  <p:stCondLst>
                                    <p:cond delay="0"/>
                                  </p:stCondLst>
                                  <p:childTnLst>
                                    <p:set>
                                      <p:cBhvr>
                                        <p:cTn id="31" dur="1" fill="hold">
                                          <p:stCondLst>
                                            <p:cond delay="0"/>
                                          </p:stCondLst>
                                        </p:cTn>
                                        <p:tgtEl>
                                          <p:spTgt spid="846874"/>
                                        </p:tgtEl>
                                        <p:attrNameLst>
                                          <p:attrName>style.visibility</p:attrName>
                                        </p:attrNameLst>
                                      </p:cBhvr>
                                      <p:to>
                                        <p:strVal val="visible"/>
                                      </p:to>
                                    </p:set>
                                    <p:anim calcmode="lin" valueType="num">
                                      <p:cBhvr>
                                        <p:cTn id="32" dur="500" fill="hold"/>
                                        <p:tgtEl>
                                          <p:spTgt spid="846874"/>
                                        </p:tgtEl>
                                        <p:attrNameLst>
                                          <p:attrName>ppt_w</p:attrName>
                                        </p:attrNameLst>
                                      </p:cBhvr>
                                      <p:tavLst>
                                        <p:tav tm="0">
                                          <p:val>
                                            <p:fltVal val="0"/>
                                          </p:val>
                                        </p:tav>
                                        <p:tav tm="100000">
                                          <p:val>
                                            <p:strVal val="#ppt_w"/>
                                          </p:val>
                                        </p:tav>
                                      </p:tavLst>
                                    </p:anim>
                                    <p:anim calcmode="lin" valueType="num">
                                      <p:cBhvr>
                                        <p:cTn id="33" dur="500" fill="hold"/>
                                        <p:tgtEl>
                                          <p:spTgt spid="846874"/>
                                        </p:tgtEl>
                                        <p:attrNameLst>
                                          <p:attrName>ppt_h</p:attrName>
                                        </p:attrNameLst>
                                      </p:cBhvr>
                                      <p:tavLst>
                                        <p:tav tm="0">
                                          <p:val>
                                            <p:fltVal val="0"/>
                                          </p:val>
                                        </p:tav>
                                        <p:tav tm="100000">
                                          <p:val>
                                            <p:strVal val="#ppt_h"/>
                                          </p:val>
                                        </p:tav>
                                      </p:tavLst>
                                    </p:anim>
                                    <p:anim calcmode="lin" valueType="num">
                                      <p:cBhvr>
                                        <p:cTn id="34" dur="500" fill="hold"/>
                                        <p:tgtEl>
                                          <p:spTgt spid="846874"/>
                                        </p:tgtEl>
                                        <p:attrNameLst>
                                          <p:attrName>ppt_x</p:attrName>
                                        </p:attrNameLst>
                                      </p:cBhvr>
                                      <p:tavLst>
                                        <p:tav tm="0">
                                          <p:val>
                                            <p:fltVal val="0.5"/>
                                          </p:val>
                                        </p:tav>
                                        <p:tav tm="100000">
                                          <p:val>
                                            <p:strVal val="#ppt_x"/>
                                          </p:val>
                                        </p:tav>
                                      </p:tavLst>
                                    </p:anim>
                                    <p:anim calcmode="lin" valueType="num">
                                      <p:cBhvr>
                                        <p:cTn id="35" dur="500" fill="hold"/>
                                        <p:tgtEl>
                                          <p:spTgt spid="8468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1" grpId="0" autoUpdateAnimBg="0"/>
      <p:bldP spid="846870" grpId="0" autoUpdateAnimBg="0"/>
      <p:bldP spid="846871" grpId="0" animBg="1"/>
      <p:bldP spid="84687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9144000" cy="720725"/>
          </a:xfrm>
        </p:spPr>
        <p:txBody>
          <a:bodyPr/>
          <a:lstStyle/>
          <a:p>
            <a:r>
              <a:rPr lang="en-US" dirty="0" smtClean="0"/>
              <a:t>Boston Ceasefire to SACSI to PSN</a:t>
            </a:r>
            <a:endParaRPr lang="en-US" dirty="0"/>
          </a:p>
        </p:txBody>
      </p:sp>
      <p:sp>
        <p:nvSpPr>
          <p:cNvPr id="3" name="Content Placeholder 2"/>
          <p:cNvSpPr>
            <a:spLocks noGrp="1"/>
          </p:cNvSpPr>
          <p:nvPr>
            <p:ph idx="1"/>
          </p:nvPr>
        </p:nvSpPr>
        <p:spPr/>
        <p:txBody>
          <a:bodyPr/>
          <a:lstStyle/>
          <a:p>
            <a:r>
              <a:rPr lang="en-US" dirty="0" smtClean="0"/>
              <a:t>Mid-1990s, Boston Ceasefire emerges as a promising strategy for addressing youth violence (+60% reduction in youth homicides &amp; shootings)</a:t>
            </a:r>
          </a:p>
          <a:p>
            <a:r>
              <a:rPr lang="en-US" dirty="0" smtClean="0"/>
              <a:t>Late 1990s, SACSI developed the strategic problem solving model based on the Boston Ceasefire approach</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a:xfrm>
            <a:off x="592083" y="142830"/>
            <a:ext cx="7772400" cy="1143000"/>
          </a:xfrm>
        </p:spPr>
        <p:txBody>
          <a:bodyPr/>
          <a:lstStyle/>
          <a:p>
            <a:r>
              <a:rPr lang="en-US" sz="6000" b="0" dirty="0">
                <a:effectLst>
                  <a:outerShdw blurRad="38100" dist="38100" dir="2700000" algn="tl">
                    <a:srgbClr val="C0C0C0"/>
                  </a:outerShdw>
                </a:effectLst>
              </a:rPr>
              <a:t>VICTIM</a:t>
            </a:r>
          </a:p>
        </p:txBody>
      </p:sp>
      <p:graphicFrame>
        <p:nvGraphicFramePr>
          <p:cNvPr id="848899" name="Rectangle 3"/>
          <p:cNvGraphicFramePr>
            <a:graphicFrameLocks/>
          </p:cNvGraphicFramePr>
          <p:nvPr>
            <p:ph type="body" sz="half" idx="1"/>
          </p:nvPr>
        </p:nvGraphicFramePr>
        <p:xfrm>
          <a:off x="381000" y="2438400"/>
          <a:ext cx="4221163" cy="4038600"/>
        </p:xfrm>
        <a:graphic>
          <a:graphicData uri="http://schemas.openxmlformats.org/presentationml/2006/ole">
            <p:oleObj spid="_x0000_s2050" name="Clip" r:id="rId4" imgW="0" imgH="0" progId="">
              <p:embed/>
            </p:oleObj>
          </a:graphicData>
        </a:graphic>
      </p:graphicFrame>
      <p:sp>
        <p:nvSpPr>
          <p:cNvPr id="848900" name="Rectangle 4"/>
          <p:cNvSpPr>
            <a:spLocks noGrp="1" noChangeArrowheads="1"/>
          </p:cNvSpPr>
          <p:nvPr>
            <p:ph type="body" sz="half" idx="2"/>
          </p:nvPr>
        </p:nvSpPr>
        <p:spPr>
          <a:xfrm>
            <a:off x="4648200" y="1600200"/>
            <a:ext cx="4114800" cy="4572000"/>
          </a:xfrm>
        </p:spPr>
        <p:txBody>
          <a:bodyPr/>
          <a:lstStyle/>
          <a:p>
            <a:r>
              <a:rPr lang="en-US" sz="2600" b="1" dirty="0">
                <a:effectLst>
                  <a:outerShdw blurRad="38100" dist="38100" dir="2700000" algn="tl">
                    <a:srgbClr val="C0C0C0"/>
                  </a:outerShdw>
                </a:effectLst>
              </a:rPr>
              <a:t>Eric </a:t>
            </a:r>
            <a:r>
              <a:rPr lang="en-US" sz="2600" b="1" dirty="0" smtClean="0">
                <a:effectLst>
                  <a:outerShdw blurRad="38100" dist="38100" dir="2700000" algn="tl">
                    <a:srgbClr val="C0C0C0"/>
                  </a:outerShdw>
                </a:effectLst>
              </a:rPr>
              <a:t>J.</a:t>
            </a:r>
            <a:endParaRPr lang="en-US" sz="2600" b="1" dirty="0">
              <a:effectLst>
                <a:outerShdw blurRad="38100" dist="38100" dir="2700000" algn="tl">
                  <a:srgbClr val="C0C0C0"/>
                </a:outerShdw>
              </a:effectLst>
            </a:endParaRPr>
          </a:p>
          <a:p>
            <a:r>
              <a:rPr lang="en-US" sz="2600" b="1" dirty="0">
                <a:effectLst>
                  <a:outerShdw blurRad="38100" dist="38100" dir="2700000" algn="tl">
                    <a:srgbClr val="C0C0C0"/>
                  </a:outerShdw>
                </a:effectLst>
              </a:rPr>
              <a:t>62 Magnolia Ave.</a:t>
            </a:r>
          </a:p>
          <a:p>
            <a:r>
              <a:rPr lang="en-US" sz="2600" b="1" dirty="0">
                <a:effectLst>
                  <a:outerShdw blurRad="38100" dist="38100" dir="2700000" algn="tl">
                    <a:srgbClr val="C0C0C0"/>
                  </a:outerShdw>
                </a:effectLst>
              </a:rPr>
              <a:t>M-B-18</a:t>
            </a:r>
          </a:p>
          <a:p>
            <a:r>
              <a:rPr lang="en-US" sz="2600" b="1" dirty="0">
                <a:effectLst>
                  <a:outerShdw blurRad="38100" dist="38100" dir="2700000" algn="tl">
                    <a:srgbClr val="C0C0C0"/>
                  </a:outerShdw>
                </a:effectLst>
              </a:rPr>
              <a:t>Prior auto theft related arrests</a:t>
            </a:r>
          </a:p>
          <a:p>
            <a:r>
              <a:rPr lang="en-US" sz="2600" b="1" dirty="0">
                <a:effectLst>
                  <a:outerShdw blurRad="38100" dist="38100" dir="2700000" algn="tl">
                    <a:srgbClr val="C0C0C0"/>
                  </a:outerShdw>
                </a:effectLst>
              </a:rPr>
              <a:t>Drug involvement- prior CPSP arrest</a:t>
            </a:r>
          </a:p>
          <a:p>
            <a:r>
              <a:rPr lang="en-US" sz="2600" b="1" dirty="0">
                <a:effectLst>
                  <a:outerShdw blurRad="38100" dist="38100" dir="2700000" algn="tl">
                    <a:srgbClr val="C0C0C0"/>
                  </a:outerShdw>
                </a:effectLst>
              </a:rPr>
              <a:t>Selling drugs at location killed</a:t>
            </a:r>
          </a:p>
          <a:p>
            <a:r>
              <a:rPr lang="en-US" sz="2600" b="1" dirty="0">
                <a:effectLst>
                  <a:outerShdw blurRad="38100" dist="38100" dir="2700000" algn="tl">
                    <a:srgbClr val="C0C0C0"/>
                  </a:outerShdw>
                </a:effectLst>
              </a:rPr>
              <a:t>Died from multiple gunshot wounds</a:t>
            </a:r>
          </a:p>
        </p:txBody>
      </p:sp>
      <p:pic>
        <p:nvPicPr>
          <p:cNvPr id="848901" name="Picture 5" descr="Columbia Jenkins MORIS photo"/>
          <p:cNvPicPr>
            <a:picLocks noChangeAspect="1" noChangeArrowheads="1"/>
          </p:cNvPicPr>
          <p:nvPr/>
        </p:nvPicPr>
        <p:blipFill>
          <a:blip r:embed="rId5" cstate="print">
            <a:lum bright="20000"/>
          </a:blip>
          <a:srcRect b="3909"/>
          <a:stretch>
            <a:fillRect/>
          </a:stretch>
        </p:blipFill>
        <p:spPr bwMode="auto">
          <a:xfrm>
            <a:off x="592083" y="2098638"/>
            <a:ext cx="3675063" cy="4759362"/>
          </a:xfrm>
          <a:prstGeom prst="rect">
            <a:avLst/>
          </a:prstGeom>
          <a:noFill/>
          <a:effectLst>
            <a:outerShdw blurRad="50800" dist="50800" dir="5400000" algn="ctr" rotWithShape="0">
              <a:schemeClr val="tx1"/>
            </a:outerShdw>
          </a:effectLst>
        </p:spPr>
      </p:pic>
      <p:pic>
        <p:nvPicPr>
          <p:cNvPr id="6" name="Picture 5" descr="Image Not Available"/>
          <p:cNvPicPr>
            <a:picLocks noChangeAspect="1" noChangeArrowheads="1"/>
          </p:cNvPicPr>
          <p:nvPr/>
        </p:nvPicPr>
        <p:blipFill>
          <a:blip r:embed="rId6" cstate="print"/>
          <a:srcRect/>
          <a:stretch>
            <a:fillRect/>
          </a:stretch>
        </p:blipFill>
        <p:spPr bwMode="auto">
          <a:xfrm>
            <a:off x="1143000" y="3136896"/>
            <a:ext cx="3109913" cy="912825"/>
          </a:xfrm>
          <a:prstGeom prst="rect">
            <a:avLst/>
          </a:prstGeom>
          <a:noFill/>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628596" y="179343"/>
            <a:ext cx="7772400" cy="1143000"/>
          </a:xfrm>
        </p:spPr>
        <p:txBody>
          <a:bodyPr/>
          <a:lstStyle/>
          <a:p>
            <a:r>
              <a:rPr lang="en-US" sz="6000" b="0" dirty="0">
                <a:effectLst>
                  <a:outerShdw blurRad="38100" dist="38100" dir="2700000" algn="tl">
                    <a:srgbClr val="C0C0C0"/>
                  </a:outerShdw>
                </a:effectLst>
              </a:rPr>
              <a:t>VICTIM</a:t>
            </a:r>
          </a:p>
        </p:txBody>
      </p:sp>
      <p:graphicFrame>
        <p:nvGraphicFramePr>
          <p:cNvPr id="850947" name="Rectangle 3"/>
          <p:cNvGraphicFramePr>
            <a:graphicFrameLocks/>
          </p:cNvGraphicFramePr>
          <p:nvPr>
            <p:ph type="clipArt" sz="half" idx="1"/>
          </p:nvPr>
        </p:nvGraphicFramePr>
        <p:xfrm>
          <a:off x="381000" y="2438400"/>
          <a:ext cx="4221163" cy="4038600"/>
        </p:xfrm>
        <a:graphic>
          <a:graphicData uri="http://schemas.openxmlformats.org/presentationml/2006/ole">
            <p:oleObj spid="_x0000_s3074" name="Clip" r:id="rId4" imgW="0" imgH="0" progId="">
              <p:embed/>
            </p:oleObj>
          </a:graphicData>
        </a:graphic>
      </p:graphicFrame>
      <p:sp>
        <p:nvSpPr>
          <p:cNvPr id="850948" name="Rectangle 4"/>
          <p:cNvSpPr>
            <a:spLocks noGrp="1" noChangeArrowheads="1"/>
          </p:cNvSpPr>
          <p:nvPr>
            <p:ph type="body" sz="half" idx="2"/>
          </p:nvPr>
        </p:nvSpPr>
        <p:spPr>
          <a:xfrm>
            <a:off x="4648200" y="1600200"/>
            <a:ext cx="4114800" cy="4572000"/>
          </a:xfrm>
        </p:spPr>
        <p:txBody>
          <a:bodyPr/>
          <a:lstStyle/>
          <a:p>
            <a:r>
              <a:rPr lang="en-US" b="1" dirty="0">
                <a:effectLst>
                  <a:outerShdw blurRad="38100" dist="38100" dir="2700000" algn="tl">
                    <a:srgbClr val="C0C0C0"/>
                  </a:outerShdw>
                </a:effectLst>
              </a:rPr>
              <a:t>Will </a:t>
            </a:r>
            <a:r>
              <a:rPr lang="en-US" b="1" dirty="0" smtClean="0">
                <a:effectLst>
                  <a:outerShdw blurRad="38100" dist="38100" dir="2700000" algn="tl">
                    <a:srgbClr val="C0C0C0"/>
                  </a:outerShdw>
                </a:effectLst>
              </a:rPr>
              <a:t>B.</a:t>
            </a:r>
            <a:endParaRPr lang="en-US" b="1" dirty="0">
              <a:effectLst>
                <a:outerShdw blurRad="38100" dist="38100" dir="2700000" algn="tl">
                  <a:srgbClr val="C0C0C0"/>
                </a:outerShdw>
              </a:effectLst>
            </a:endParaRPr>
          </a:p>
          <a:p>
            <a:r>
              <a:rPr lang="en-US" b="1" dirty="0">
                <a:effectLst>
                  <a:outerShdw blurRad="38100" dist="38100" dir="2700000" algn="tl">
                    <a:srgbClr val="C0C0C0"/>
                  </a:outerShdw>
                </a:effectLst>
              </a:rPr>
              <a:t>400 Seward St.</a:t>
            </a:r>
          </a:p>
          <a:p>
            <a:r>
              <a:rPr lang="en-US" b="1" dirty="0">
                <a:effectLst>
                  <a:outerShdw blurRad="38100" dist="38100" dir="2700000" algn="tl">
                    <a:srgbClr val="C0C0C0"/>
                  </a:outerShdw>
                </a:effectLst>
              </a:rPr>
              <a:t>M-B-18</a:t>
            </a:r>
          </a:p>
          <a:p>
            <a:r>
              <a:rPr lang="en-US" b="1" dirty="0">
                <a:effectLst>
                  <a:outerShdw blurRad="38100" dist="38100" dir="2700000" algn="tl">
                    <a:srgbClr val="C0C0C0"/>
                  </a:outerShdw>
                </a:effectLst>
              </a:rPr>
              <a:t>No prior arrests</a:t>
            </a:r>
          </a:p>
          <a:p>
            <a:r>
              <a:rPr lang="en-US" b="1" dirty="0">
                <a:effectLst>
                  <a:outerShdw blurRad="38100" dist="38100" dir="2700000" algn="tl">
                    <a:srgbClr val="C0C0C0"/>
                  </a:outerShdw>
                </a:effectLst>
              </a:rPr>
              <a:t>Selling drugs at location killed</a:t>
            </a:r>
          </a:p>
          <a:p>
            <a:r>
              <a:rPr lang="en-US" b="1" dirty="0">
                <a:effectLst>
                  <a:outerShdw blurRad="38100" dist="38100" dir="2700000" algn="tl">
                    <a:srgbClr val="C0C0C0"/>
                  </a:outerShdw>
                </a:effectLst>
              </a:rPr>
              <a:t>Died from multiple gunshot wounds</a:t>
            </a:r>
          </a:p>
        </p:txBody>
      </p:sp>
      <p:pic>
        <p:nvPicPr>
          <p:cNvPr id="850949" name="Picture 5" descr="Image Not Available"/>
          <p:cNvPicPr>
            <a:picLocks noChangeAspect="1" noChangeArrowheads="1"/>
          </p:cNvPicPr>
          <p:nvPr/>
        </p:nvPicPr>
        <p:blipFill>
          <a:blip r:embed="rId5" cstate="print"/>
          <a:srcRect/>
          <a:stretch>
            <a:fillRect/>
          </a:stretch>
        </p:blipFill>
        <p:spPr bwMode="auto">
          <a:xfrm>
            <a:off x="1143000" y="1752600"/>
            <a:ext cx="3109913" cy="3962400"/>
          </a:xfrm>
          <a:prstGeom prst="rect">
            <a:avLst/>
          </a:prstGeom>
          <a:noFill/>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2995" name="Picture 3" descr="ColumbiaOverall#2"/>
          <p:cNvPicPr>
            <a:picLocks noChangeAspect="1" noChangeArrowheads="1"/>
          </p:cNvPicPr>
          <p:nvPr/>
        </p:nvPicPr>
        <p:blipFill>
          <a:blip r:embed="rId3" cstate="print"/>
          <a:srcRect/>
          <a:stretch>
            <a:fillRect/>
          </a:stretch>
        </p:blipFill>
        <p:spPr bwMode="auto">
          <a:xfrm>
            <a:off x="3373438" y="1143000"/>
            <a:ext cx="5541962" cy="3833813"/>
          </a:xfrm>
          <a:prstGeom prst="rect">
            <a:avLst/>
          </a:prstGeom>
          <a:noFill/>
        </p:spPr>
      </p:pic>
      <p:pic>
        <p:nvPicPr>
          <p:cNvPr id="852996" name="Picture 4" descr="Columbiavehicle#3"/>
          <p:cNvPicPr>
            <a:picLocks noChangeAspect="1" noChangeArrowheads="1"/>
          </p:cNvPicPr>
          <p:nvPr/>
        </p:nvPicPr>
        <p:blipFill>
          <a:blip r:embed="rId4" cstate="print"/>
          <a:srcRect/>
          <a:stretch>
            <a:fillRect/>
          </a:stretch>
        </p:blipFill>
        <p:spPr bwMode="auto">
          <a:xfrm>
            <a:off x="3416300" y="1143000"/>
            <a:ext cx="5499100" cy="3898900"/>
          </a:xfrm>
          <a:prstGeom prst="rect">
            <a:avLst/>
          </a:prstGeom>
          <a:noFill/>
        </p:spPr>
      </p:pic>
      <p:pic>
        <p:nvPicPr>
          <p:cNvPr id="852997" name="Picture 5" descr="Columbiavictim2"/>
          <p:cNvPicPr>
            <a:picLocks noChangeAspect="1" noChangeArrowheads="1"/>
          </p:cNvPicPr>
          <p:nvPr/>
        </p:nvPicPr>
        <p:blipFill>
          <a:blip r:embed="rId5" cstate="print"/>
          <a:srcRect/>
          <a:stretch>
            <a:fillRect/>
          </a:stretch>
        </p:blipFill>
        <p:spPr bwMode="auto">
          <a:xfrm>
            <a:off x="3429000" y="1143000"/>
            <a:ext cx="5313363" cy="3708400"/>
          </a:xfrm>
          <a:prstGeom prst="rect">
            <a:avLst/>
          </a:prstGeom>
          <a:noFill/>
        </p:spPr>
      </p:pic>
      <p:pic>
        <p:nvPicPr>
          <p:cNvPr id="852998" name="Picture 6" descr="Columbiavictim1"/>
          <p:cNvPicPr>
            <a:picLocks noChangeAspect="1" noChangeArrowheads="1"/>
          </p:cNvPicPr>
          <p:nvPr/>
        </p:nvPicPr>
        <p:blipFill>
          <a:blip r:embed="rId6" cstate="print"/>
          <a:srcRect/>
          <a:stretch>
            <a:fillRect/>
          </a:stretch>
        </p:blipFill>
        <p:spPr bwMode="auto">
          <a:xfrm>
            <a:off x="3397250" y="1295400"/>
            <a:ext cx="5213350" cy="3649663"/>
          </a:xfrm>
          <a:prstGeom prst="rect">
            <a:avLst/>
          </a:prstGeom>
          <a:noFill/>
        </p:spPr>
      </p:pic>
      <p:sp>
        <p:nvSpPr>
          <p:cNvPr id="853000" name="Rectangle 8"/>
          <p:cNvSpPr>
            <a:spLocks noChangeArrowheads="1"/>
          </p:cNvSpPr>
          <p:nvPr/>
        </p:nvSpPr>
        <p:spPr bwMode="auto">
          <a:xfrm>
            <a:off x="228600" y="4267200"/>
            <a:ext cx="3276600" cy="2438400"/>
          </a:xfrm>
          <a:prstGeom prst="rect">
            <a:avLst/>
          </a:prstGeom>
          <a:noFill/>
          <a:ln w="9525">
            <a:noFill/>
            <a:miter lim="800000"/>
            <a:headEnd/>
            <a:tailEnd/>
          </a:ln>
          <a:effectLst/>
        </p:spPr>
        <p:txBody>
          <a:bodyPr/>
          <a:lstStyle/>
          <a:p>
            <a:pPr marL="342900" indent="-342900">
              <a:lnSpc>
                <a:spcPct val="95000"/>
              </a:lnSpc>
              <a:spcBef>
                <a:spcPct val="10000"/>
              </a:spcBef>
              <a:buClr>
                <a:srgbClr val="000000"/>
              </a:buClr>
              <a:buFont typeface="Wingdings" pitchFamily="2" charset="2"/>
              <a:buChar char="§"/>
            </a:pPr>
            <a:r>
              <a:rPr lang="en-US" sz="1500" b="1" dirty="0">
                <a:effectLst>
                  <a:outerShdw blurRad="38100" dist="38100" dir="2700000" algn="tl">
                    <a:srgbClr val="C0C0C0"/>
                  </a:outerShdw>
                </a:effectLst>
              </a:rPr>
              <a:t>Eric </a:t>
            </a:r>
            <a:r>
              <a:rPr lang="en-US" sz="1500" b="1" dirty="0" smtClean="0">
                <a:effectLst>
                  <a:outerShdw blurRad="38100" dist="38100" dir="2700000" algn="tl">
                    <a:srgbClr val="C0C0C0"/>
                  </a:outerShdw>
                </a:effectLst>
              </a:rPr>
              <a:t>J.</a:t>
            </a:r>
            <a:endParaRPr lang="en-US" sz="1500" b="1" dirty="0">
              <a:effectLst>
                <a:outerShdw blurRad="38100" dist="38100" dir="2700000" algn="tl">
                  <a:srgbClr val="C0C0C0"/>
                </a:outerShdw>
              </a:effectLst>
            </a:endParaRPr>
          </a:p>
          <a:p>
            <a:pPr marL="342900" indent="-342900">
              <a:lnSpc>
                <a:spcPct val="95000"/>
              </a:lnSpc>
              <a:spcBef>
                <a:spcPct val="10000"/>
              </a:spcBef>
              <a:buClr>
                <a:srgbClr val="000000"/>
              </a:buClr>
              <a:buFont typeface="Wingdings" pitchFamily="2" charset="2"/>
              <a:buChar char="§"/>
            </a:pPr>
            <a:r>
              <a:rPr lang="en-US" sz="1500" b="1" dirty="0">
                <a:effectLst>
                  <a:outerShdw blurRad="38100" dist="38100" dir="2700000" algn="tl">
                    <a:srgbClr val="C0C0C0"/>
                  </a:outerShdw>
                </a:effectLst>
              </a:rPr>
              <a:t>62 Magnolia Ave.</a:t>
            </a:r>
          </a:p>
          <a:p>
            <a:pPr marL="342900" indent="-342900">
              <a:lnSpc>
                <a:spcPct val="95000"/>
              </a:lnSpc>
              <a:spcBef>
                <a:spcPct val="10000"/>
              </a:spcBef>
              <a:buClr>
                <a:srgbClr val="000000"/>
              </a:buClr>
              <a:buFont typeface="Wingdings" pitchFamily="2" charset="2"/>
              <a:buChar char="§"/>
            </a:pPr>
            <a:r>
              <a:rPr lang="en-US" sz="1500" b="1" dirty="0">
                <a:effectLst>
                  <a:outerShdw blurRad="38100" dist="38100" dir="2700000" algn="tl">
                    <a:srgbClr val="C0C0C0"/>
                  </a:outerShdw>
                </a:effectLst>
              </a:rPr>
              <a:t>M-B-18</a:t>
            </a:r>
          </a:p>
          <a:p>
            <a:pPr marL="342900" indent="-342900">
              <a:lnSpc>
                <a:spcPct val="95000"/>
              </a:lnSpc>
              <a:spcBef>
                <a:spcPct val="10000"/>
              </a:spcBef>
              <a:buClr>
                <a:srgbClr val="000000"/>
              </a:buClr>
              <a:buFont typeface="Wingdings" pitchFamily="2" charset="2"/>
              <a:buChar char="§"/>
            </a:pPr>
            <a:r>
              <a:rPr lang="en-US" sz="1500" b="1" dirty="0">
                <a:effectLst>
                  <a:outerShdw blurRad="38100" dist="38100" dir="2700000" algn="tl">
                    <a:srgbClr val="C0C0C0"/>
                  </a:outerShdw>
                </a:effectLst>
              </a:rPr>
              <a:t>Prior auto theft related arrests</a:t>
            </a:r>
          </a:p>
          <a:p>
            <a:pPr marL="342900" indent="-342900">
              <a:lnSpc>
                <a:spcPct val="95000"/>
              </a:lnSpc>
              <a:spcBef>
                <a:spcPct val="10000"/>
              </a:spcBef>
              <a:buClr>
                <a:srgbClr val="000000"/>
              </a:buClr>
              <a:buFont typeface="Wingdings" pitchFamily="2" charset="2"/>
              <a:buChar char="§"/>
            </a:pPr>
            <a:r>
              <a:rPr lang="en-US" sz="1500" b="1" dirty="0">
                <a:effectLst>
                  <a:outerShdw blurRad="38100" dist="38100" dir="2700000" algn="tl">
                    <a:srgbClr val="C0C0C0"/>
                  </a:outerShdw>
                </a:effectLst>
              </a:rPr>
              <a:t>Drug involvement- prior CPSP arrest</a:t>
            </a:r>
          </a:p>
          <a:p>
            <a:pPr marL="342900" indent="-342900">
              <a:lnSpc>
                <a:spcPct val="95000"/>
              </a:lnSpc>
              <a:spcBef>
                <a:spcPct val="10000"/>
              </a:spcBef>
              <a:buClr>
                <a:srgbClr val="000000"/>
              </a:buClr>
              <a:buFont typeface="Wingdings" pitchFamily="2" charset="2"/>
              <a:buChar char="§"/>
            </a:pPr>
            <a:r>
              <a:rPr lang="en-US" sz="1500" b="1" dirty="0">
                <a:effectLst>
                  <a:outerShdw blurRad="38100" dist="38100" dir="2700000" algn="tl">
                    <a:srgbClr val="C0C0C0"/>
                  </a:outerShdw>
                </a:effectLst>
              </a:rPr>
              <a:t>Selling drugs at location killed</a:t>
            </a:r>
          </a:p>
          <a:p>
            <a:pPr marL="342900" indent="-342900">
              <a:lnSpc>
                <a:spcPct val="95000"/>
              </a:lnSpc>
              <a:spcBef>
                <a:spcPct val="10000"/>
              </a:spcBef>
              <a:buClr>
                <a:srgbClr val="000000"/>
              </a:buClr>
              <a:buFont typeface="Wingdings" pitchFamily="2" charset="2"/>
              <a:buChar char="§"/>
            </a:pPr>
            <a:r>
              <a:rPr lang="en-US" sz="1500" b="1" dirty="0">
                <a:effectLst>
                  <a:outerShdw blurRad="38100" dist="38100" dir="2700000" algn="tl">
                    <a:srgbClr val="C0C0C0"/>
                  </a:outerShdw>
                </a:effectLst>
              </a:rPr>
              <a:t>Died from multiple gunshot wounds</a:t>
            </a:r>
          </a:p>
        </p:txBody>
      </p:sp>
      <p:pic>
        <p:nvPicPr>
          <p:cNvPr id="853001" name="Picture 9" descr="ColumbiaJenkinsMORIS photo"/>
          <p:cNvPicPr>
            <a:picLocks noChangeAspect="1" noChangeArrowheads="1"/>
          </p:cNvPicPr>
          <p:nvPr/>
        </p:nvPicPr>
        <p:blipFill>
          <a:blip r:embed="rId7" cstate="print">
            <a:lum bright="20000"/>
          </a:blip>
          <a:srcRect/>
          <a:stretch>
            <a:fillRect/>
          </a:stretch>
        </p:blipFill>
        <p:spPr bwMode="auto">
          <a:xfrm>
            <a:off x="579438" y="3200400"/>
            <a:ext cx="792162" cy="1066800"/>
          </a:xfrm>
          <a:prstGeom prst="rect">
            <a:avLst/>
          </a:prstGeom>
          <a:noFill/>
        </p:spPr>
      </p:pic>
      <p:pic>
        <p:nvPicPr>
          <p:cNvPr id="853002" name="Picture 10" descr="Image Not Available"/>
          <p:cNvPicPr>
            <a:picLocks noChangeAspect="1" noChangeArrowheads="1"/>
          </p:cNvPicPr>
          <p:nvPr/>
        </p:nvPicPr>
        <p:blipFill>
          <a:blip r:embed="rId8" cstate="print"/>
          <a:srcRect/>
          <a:stretch>
            <a:fillRect/>
          </a:stretch>
        </p:blipFill>
        <p:spPr bwMode="auto">
          <a:xfrm>
            <a:off x="533400" y="507960"/>
            <a:ext cx="762000" cy="711240"/>
          </a:xfrm>
          <a:prstGeom prst="rect">
            <a:avLst/>
          </a:prstGeom>
          <a:noFill/>
        </p:spPr>
      </p:pic>
      <p:pic>
        <p:nvPicPr>
          <p:cNvPr id="11" name="Picture 5" descr="Image Not Available"/>
          <p:cNvPicPr>
            <a:picLocks noChangeAspect="1" noChangeArrowheads="1"/>
          </p:cNvPicPr>
          <p:nvPr/>
        </p:nvPicPr>
        <p:blipFill>
          <a:blip r:embed="rId9" cstate="print"/>
          <a:srcRect/>
          <a:stretch>
            <a:fillRect/>
          </a:stretch>
        </p:blipFill>
        <p:spPr bwMode="auto">
          <a:xfrm>
            <a:off x="0" y="3525119"/>
            <a:ext cx="2454246" cy="86445"/>
          </a:xfrm>
          <a:prstGeom prst="rect">
            <a:avLst/>
          </a:prstGeom>
          <a:noFill/>
        </p:spPr>
      </p:pic>
      <p:sp>
        <p:nvSpPr>
          <p:cNvPr id="14" name="Title 13"/>
          <p:cNvSpPr>
            <a:spLocks noGrp="1"/>
          </p:cNvSpPr>
          <p:nvPr>
            <p:ph type="ctrTitle"/>
          </p:nvPr>
        </p:nvSpPr>
        <p:spPr>
          <a:xfrm>
            <a:off x="1082613" y="8620"/>
            <a:ext cx="7341815" cy="548680"/>
          </a:xfrm>
        </p:spPr>
        <p:txBody>
          <a:bodyPr/>
          <a:lstStyle/>
          <a:p>
            <a:r>
              <a:rPr lang="en-US" sz="3200" dirty="0" smtClean="0">
                <a:solidFill>
                  <a:schemeClr val="tx1"/>
                </a:solidFill>
                <a:effectLst>
                  <a:outerShdw blurRad="38100" dist="38100" dir="2700000" algn="tl">
                    <a:srgbClr val="C0C0C0"/>
                  </a:outerShdw>
                </a:effectLst>
                <a:latin typeface="Arial" pitchFamily="34" charset="0"/>
                <a:cs typeface="Arial" pitchFamily="34" charset="0"/>
              </a:rPr>
              <a:t>VICTIMS</a:t>
            </a:r>
            <a:endParaRPr lang="en-US" sz="3200" dirty="0">
              <a:solidFill>
                <a:schemeClr val="tx1"/>
              </a:solidFill>
              <a:latin typeface="Arial" pitchFamily="34" charset="0"/>
              <a:cs typeface="Arial" pitchFamily="34" charset="0"/>
            </a:endParaRPr>
          </a:p>
        </p:txBody>
      </p:sp>
      <p:sp>
        <p:nvSpPr>
          <p:cNvPr id="13" name="Subtitle 12"/>
          <p:cNvSpPr>
            <a:spLocks noGrp="1"/>
          </p:cNvSpPr>
          <p:nvPr>
            <p:ph type="subTitle" idx="1"/>
          </p:nvPr>
        </p:nvSpPr>
        <p:spPr>
          <a:xfrm>
            <a:off x="215516" y="1412776"/>
            <a:ext cx="3348372" cy="1752600"/>
          </a:xfrm>
        </p:spPr>
        <p:txBody>
          <a:bodyPr/>
          <a:lstStyle/>
          <a:p>
            <a:pPr marL="342900" indent="-342900">
              <a:lnSpc>
                <a:spcPct val="95000"/>
              </a:lnSpc>
              <a:spcBef>
                <a:spcPct val="10000"/>
              </a:spcBef>
              <a:buClr>
                <a:srgbClr val="000000"/>
              </a:buClr>
              <a:buFont typeface="Wingdings" pitchFamily="2" charset="2"/>
              <a:buChar char="§"/>
            </a:pPr>
            <a:r>
              <a:rPr lang="en-US" sz="1500" b="1" dirty="0" smtClean="0">
                <a:effectLst>
                  <a:outerShdw blurRad="38100" dist="38100" dir="2700000" algn="tl">
                    <a:srgbClr val="C0C0C0"/>
                  </a:outerShdw>
                </a:effectLst>
              </a:rPr>
              <a:t>Will B.</a:t>
            </a:r>
          </a:p>
          <a:p>
            <a:pPr marL="342900" indent="-342900">
              <a:lnSpc>
                <a:spcPct val="95000"/>
              </a:lnSpc>
              <a:spcBef>
                <a:spcPct val="10000"/>
              </a:spcBef>
              <a:buClr>
                <a:srgbClr val="000000"/>
              </a:buClr>
              <a:buFont typeface="Wingdings" pitchFamily="2" charset="2"/>
              <a:buChar char="§"/>
            </a:pPr>
            <a:r>
              <a:rPr lang="en-US" sz="1500" b="1" dirty="0" smtClean="0">
                <a:effectLst>
                  <a:outerShdw blurRad="38100" dist="38100" dir="2700000" algn="tl">
                    <a:srgbClr val="C0C0C0"/>
                  </a:outerShdw>
                </a:effectLst>
              </a:rPr>
              <a:t>400 Seward St.</a:t>
            </a:r>
          </a:p>
          <a:p>
            <a:pPr marL="342900" indent="-342900">
              <a:lnSpc>
                <a:spcPct val="95000"/>
              </a:lnSpc>
              <a:spcBef>
                <a:spcPct val="10000"/>
              </a:spcBef>
              <a:buClr>
                <a:srgbClr val="000000"/>
              </a:buClr>
              <a:buFont typeface="Wingdings" pitchFamily="2" charset="2"/>
              <a:buChar char="§"/>
            </a:pPr>
            <a:r>
              <a:rPr lang="en-US" sz="1500" b="1" dirty="0" smtClean="0">
                <a:effectLst>
                  <a:outerShdw blurRad="38100" dist="38100" dir="2700000" algn="tl">
                    <a:srgbClr val="C0C0C0"/>
                  </a:outerShdw>
                </a:effectLst>
              </a:rPr>
              <a:t>M-B-18</a:t>
            </a:r>
          </a:p>
          <a:p>
            <a:pPr marL="342900" indent="-342900">
              <a:lnSpc>
                <a:spcPct val="95000"/>
              </a:lnSpc>
              <a:spcBef>
                <a:spcPct val="10000"/>
              </a:spcBef>
              <a:buClr>
                <a:srgbClr val="000000"/>
              </a:buClr>
              <a:buFont typeface="Wingdings" pitchFamily="2" charset="2"/>
              <a:buChar char="§"/>
            </a:pPr>
            <a:r>
              <a:rPr lang="en-US" sz="1500" b="1" dirty="0" smtClean="0">
                <a:effectLst>
                  <a:outerShdw blurRad="38100" dist="38100" dir="2700000" algn="tl">
                    <a:srgbClr val="C0C0C0"/>
                  </a:outerShdw>
                </a:effectLst>
              </a:rPr>
              <a:t>No prior arrests</a:t>
            </a:r>
          </a:p>
          <a:p>
            <a:pPr marL="342900" indent="-342900">
              <a:lnSpc>
                <a:spcPct val="95000"/>
              </a:lnSpc>
              <a:spcBef>
                <a:spcPct val="10000"/>
              </a:spcBef>
              <a:buClr>
                <a:srgbClr val="000000"/>
              </a:buClr>
              <a:buFont typeface="Wingdings" pitchFamily="2" charset="2"/>
              <a:buChar char="§"/>
            </a:pPr>
            <a:r>
              <a:rPr lang="en-US" sz="1500" b="1" dirty="0" smtClean="0">
                <a:effectLst>
                  <a:outerShdw blurRad="38100" dist="38100" dir="2700000" algn="tl">
                    <a:srgbClr val="C0C0C0"/>
                  </a:outerShdw>
                </a:effectLst>
              </a:rPr>
              <a:t>Selling drugs at location killed</a:t>
            </a:r>
          </a:p>
          <a:p>
            <a:pPr marL="342900" indent="-342900">
              <a:lnSpc>
                <a:spcPct val="95000"/>
              </a:lnSpc>
              <a:spcBef>
                <a:spcPct val="10000"/>
              </a:spcBef>
              <a:buClr>
                <a:srgbClr val="000000"/>
              </a:buClr>
              <a:buFont typeface="Wingdings" pitchFamily="2" charset="2"/>
              <a:buChar char="§"/>
            </a:pPr>
            <a:r>
              <a:rPr lang="en-US" sz="1500" b="1" dirty="0" smtClean="0">
                <a:effectLst>
                  <a:outerShdw blurRad="38100" dist="38100" dir="2700000" algn="tl">
                    <a:srgbClr val="C0C0C0"/>
                  </a:outerShdw>
                </a:effectLst>
              </a:rPr>
              <a:t>Died from multiple gunshot wounds</a:t>
            </a:r>
          </a:p>
          <a:p>
            <a:endParaRPr lang="en-US" dirty="0" smtClean="0"/>
          </a:p>
          <a:p>
            <a:pPr rtl="0" fontAlgn="base">
              <a:buFont typeface="Wingdings" pitchFamily="2" charset="2"/>
              <a:buNone/>
            </a:pPr>
            <a:r>
              <a:rPr lang="en-US" sz="100" b="1" dirty="0" smtClean="0">
                <a:solidFill>
                  <a:schemeClr val="accent2"/>
                </a:solidFill>
                <a:effectLst>
                  <a:outerShdw blurRad="50800" dist="38100" algn="tr" rotWithShape="0">
                    <a:prstClr val="black">
                      <a:alpha val="40000"/>
                    </a:prstClr>
                  </a:outerShdw>
                </a:effectLst>
                <a:latin typeface="+mn-lt"/>
                <a:ea typeface="+mn-ea"/>
                <a:cs typeface="+mn-cs"/>
              </a:rPr>
              <a:t>Eric J.</a:t>
            </a:r>
          </a:p>
          <a:p>
            <a:pPr rtl="0" fontAlgn="base">
              <a:buFont typeface="Wingdings" pitchFamily="2" charset="2"/>
              <a:buNone/>
            </a:pPr>
            <a:r>
              <a:rPr lang="en-US" sz="100" b="1" dirty="0" smtClean="0">
                <a:solidFill>
                  <a:schemeClr val="accent2"/>
                </a:solidFill>
                <a:effectLst>
                  <a:outerShdw blurRad="50800" dist="38100" algn="tr" rotWithShape="0">
                    <a:prstClr val="black">
                      <a:alpha val="40000"/>
                    </a:prstClr>
                  </a:outerShdw>
                </a:effectLst>
                <a:latin typeface="+mn-lt"/>
                <a:ea typeface="+mn-ea"/>
                <a:cs typeface="+mn-cs"/>
              </a:rPr>
              <a:t>62 Magnolia Ave.</a:t>
            </a:r>
            <a:endParaRPr lang="en-US" sz="100" dirty="0" smtClean="0">
              <a:solidFill>
                <a:schemeClr val="accent2"/>
              </a:solidFill>
            </a:endParaRPr>
          </a:p>
          <a:p>
            <a:pPr rtl="0" fontAlgn="base">
              <a:buFont typeface="Wingdings" pitchFamily="2" charset="2"/>
              <a:buNone/>
            </a:pPr>
            <a:r>
              <a:rPr lang="en-US" sz="100" b="1" dirty="0" smtClean="0">
                <a:solidFill>
                  <a:schemeClr val="accent2"/>
                </a:solidFill>
                <a:effectLst>
                  <a:outerShdw blurRad="50800" dist="38100" algn="tr" rotWithShape="0">
                    <a:prstClr val="black">
                      <a:alpha val="40000"/>
                    </a:prstClr>
                  </a:outerShdw>
                </a:effectLst>
                <a:latin typeface="+mn-lt"/>
                <a:ea typeface="+mn-ea"/>
                <a:cs typeface="+mn-cs"/>
              </a:rPr>
              <a:t>M-B-18</a:t>
            </a:r>
            <a:endParaRPr lang="en-US" sz="100" dirty="0" smtClean="0">
              <a:solidFill>
                <a:schemeClr val="accent2"/>
              </a:solidFill>
            </a:endParaRPr>
          </a:p>
          <a:p>
            <a:pPr rtl="0" fontAlgn="base">
              <a:buFont typeface="Wingdings" pitchFamily="2" charset="2"/>
              <a:buNone/>
            </a:pPr>
            <a:r>
              <a:rPr lang="en-US" sz="100" b="1" dirty="0" smtClean="0">
                <a:solidFill>
                  <a:schemeClr val="accent2"/>
                </a:solidFill>
                <a:effectLst>
                  <a:outerShdw blurRad="50800" dist="38100" algn="tr" rotWithShape="0">
                    <a:prstClr val="black">
                      <a:alpha val="40000"/>
                    </a:prstClr>
                  </a:outerShdw>
                </a:effectLst>
                <a:latin typeface="+mn-lt"/>
                <a:ea typeface="+mn-ea"/>
                <a:cs typeface="+mn-cs"/>
              </a:rPr>
              <a:t>Prior auto theft related arrests</a:t>
            </a:r>
            <a:endParaRPr lang="en-US" sz="100" dirty="0" smtClean="0">
              <a:solidFill>
                <a:schemeClr val="accent2"/>
              </a:solidFill>
            </a:endParaRPr>
          </a:p>
          <a:p>
            <a:pPr rtl="0" fontAlgn="base">
              <a:buFont typeface="Wingdings" pitchFamily="2" charset="2"/>
              <a:buNone/>
            </a:pPr>
            <a:r>
              <a:rPr lang="en-US" sz="100" b="1" dirty="0" smtClean="0">
                <a:solidFill>
                  <a:schemeClr val="accent2"/>
                </a:solidFill>
                <a:effectLst>
                  <a:outerShdw blurRad="50800" dist="38100" algn="tr" rotWithShape="0">
                    <a:prstClr val="black">
                      <a:alpha val="40000"/>
                    </a:prstClr>
                  </a:outerShdw>
                </a:effectLst>
                <a:latin typeface="+mn-lt"/>
                <a:ea typeface="+mn-ea"/>
                <a:cs typeface="+mn-cs"/>
              </a:rPr>
              <a:t>Drug involvement- prior CPSP arrest</a:t>
            </a:r>
            <a:endParaRPr lang="en-US" sz="100" dirty="0" smtClean="0">
              <a:solidFill>
                <a:schemeClr val="accent2"/>
              </a:solidFill>
            </a:endParaRPr>
          </a:p>
          <a:p>
            <a:pPr rtl="0" fontAlgn="base">
              <a:buFont typeface="Wingdings" pitchFamily="2" charset="2"/>
              <a:buNone/>
            </a:pPr>
            <a:r>
              <a:rPr lang="en-US" sz="100" b="1" dirty="0" smtClean="0">
                <a:solidFill>
                  <a:schemeClr val="accent2"/>
                </a:solidFill>
                <a:effectLst>
                  <a:outerShdw blurRad="50800" dist="38100" algn="tr" rotWithShape="0">
                    <a:prstClr val="black">
                      <a:alpha val="40000"/>
                    </a:prstClr>
                  </a:outerShdw>
                </a:effectLst>
                <a:latin typeface="+mn-lt"/>
                <a:ea typeface="+mn-ea"/>
                <a:cs typeface="+mn-cs"/>
              </a:rPr>
              <a:t>Selling drugs at location killed</a:t>
            </a:r>
            <a:endParaRPr lang="en-US" sz="100" dirty="0" smtClean="0">
              <a:solidFill>
                <a:schemeClr val="accent2"/>
              </a:solidFill>
            </a:endParaRPr>
          </a:p>
          <a:p>
            <a:pPr rtl="0" fontAlgn="base">
              <a:buFont typeface="Wingdings" pitchFamily="2" charset="2"/>
              <a:buNone/>
            </a:pPr>
            <a:r>
              <a:rPr lang="en-US" sz="100" b="1" dirty="0" smtClean="0">
                <a:solidFill>
                  <a:schemeClr val="accent2"/>
                </a:solidFill>
                <a:effectLst>
                  <a:outerShdw blurRad="50800" dist="38100" algn="tr" rotWithShape="0">
                    <a:prstClr val="black">
                      <a:alpha val="40000"/>
                    </a:prstClr>
                  </a:outerShdw>
                </a:effectLst>
                <a:latin typeface="+mn-lt"/>
                <a:ea typeface="+mn-ea"/>
                <a:cs typeface="+mn-cs"/>
              </a:rPr>
              <a:t>Died from multiple gunshot wounds</a:t>
            </a:r>
            <a:endParaRPr lang="en-US" sz="100" dirty="0" smtClean="0">
              <a:solidFill>
                <a:schemeClr val="accent2"/>
              </a:solidFill>
            </a:endParaRP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52995"/>
                                        </p:tgtEl>
                                        <p:attrNameLst>
                                          <p:attrName>style.visibility</p:attrName>
                                        </p:attrNameLst>
                                      </p:cBhvr>
                                      <p:to>
                                        <p:strVal val="visible"/>
                                      </p:to>
                                    </p:set>
                                    <p:anim calcmode="lin" valueType="num">
                                      <p:cBhvr>
                                        <p:cTn id="7" dur="500" fill="hold"/>
                                        <p:tgtEl>
                                          <p:spTgt spid="852995"/>
                                        </p:tgtEl>
                                        <p:attrNameLst>
                                          <p:attrName>ppt_w</p:attrName>
                                        </p:attrNameLst>
                                      </p:cBhvr>
                                      <p:tavLst>
                                        <p:tav tm="0">
                                          <p:val>
                                            <p:fltVal val="0"/>
                                          </p:val>
                                        </p:tav>
                                        <p:tav tm="100000">
                                          <p:val>
                                            <p:strVal val="#ppt_w"/>
                                          </p:val>
                                        </p:tav>
                                      </p:tavLst>
                                    </p:anim>
                                    <p:anim calcmode="lin" valueType="num">
                                      <p:cBhvr>
                                        <p:cTn id="8" dur="500" fill="hold"/>
                                        <p:tgtEl>
                                          <p:spTgt spid="85299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85299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52996"/>
                                        </p:tgtEl>
                                        <p:attrNameLst>
                                          <p:attrName>style.visibility</p:attrName>
                                        </p:attrNameLst>
                                      </p:cBhvr>
                                      <p:to>
                                        <p:strVal val="visible"/>
                                      </p:to>
                                    </p:set>
                                    <p:anim calcmode="lin" valueType="num">
                                      <p:cBhvr>
                                        <p:cTn id="13" dur="500" fill="hold"/>
                                        <p:tgtEl>
                                          <p:spTgt spid="852996"/>
                                        </p:tgtEl>
                                        <p:attrNameLst>
                                          <p:attrName>ppt_w</p:attrName>
                                        </p:attrNameLst>
                                      </p:cBhvr>
                                      <p:tavLst>
                                        <p:tav tm="0">
                                          <p:val>
                                            <p:fltVal val="0"/>
                                          </p:val>
                                        </p:tav>
                                        <p:tav tm="100000">
                                          <p:val>
                                            <p:strVal val="#ppt_w"/>
                                          </p:val>
                                        </p:tav>
                                      </p:tavLst>
                                    </p:anim>
                                    <p:anim calcmode="lin" valueType="num">
                                      <p:cBhvr>
                                        <p:cTn id="14" dur="500" fill="hold"/>
                                        <p:tgtEl>
                                          <p:spTgt spid="85299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85299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52998"/>
                                        </p:tgtEl>
                                        <p:attrNameLst>
                                          <p:attrName>style.visibility</p:attrName>
                                        </p:attrNameLst>
                                      </p:cBhvr>
                                      <p:to>
                                        <p:strVal val="visible"/>
                                      </p:to>
                                    </p:set>
                                    <p:anim calcmode="lin" valueType="num">
                                      <p:cBhvr>
                                        <p:cTn id="19" dur="500" fill="hold"/>
                                        <p:tgtEl>
                                          <p:spTgt spid="852998"/>
                                        </p:tgtEl>
                                        <p:attrNameLst>
                                          <p:attrName>ppt_w</p:attrName>
                                        </p:attrNameLst>
                                      </p:cBhvr>
                                      <p:tavLst>
                                        <p:tav tm="0">
                                          <p:val>
                                            <p:fltVal val="0"/>
                                          </p:val>
                                        </p:tav>
                                        <p:tav tm="100000">
                                          <p:val>
                                            <p:strVal val="#ppt_w"/>
                                          </p:val>
                                        </p:tav>
                                      </p:tavLst>
                                    </p:anim>
                                    <p:anim calcmode="lin" valueType="num">
                                      <p:cBhvr>
                                        <p:cTn id="20" dur="500" fill="hold"/>
                                        <p:tgtEl>
                                          <p:spTgt spid="85299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85299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852997"/>
                                        </p:tgtEl>
                                        <p:attrNameLst>
                                          <p:attrName>style.visibility</p:attrName>
                                        </p:attrNameLst>
                                      </p:cBhvr>
                                      <p:to>
                                        <p:strVal val="visible"/>
                                      </p:to>
                                    </p:set>
                                    <p:anim calcmode="lin" valueType="num">
                                      <p:cBhvr>
                                        <p:cTn id="25" dur="500" fill="hold"/>
                                        <p:tgtEl>
                                          <p:spTgt spid="852997"/>
                                        </p:tgtEl>
                                        <p:attrNameLst>
                                          <p:attrName>ppt_w</p:attrName>
                                        </p:attrNameLst>
                                      </p:cBhvr>
                                      <p:tavLst>
                                        <p:tav tm="0">
                                          <p:val>
                                            <p:fltVal val="0"/>
                                          </p:val>
                                        </p:tav>
                                        <p:tav tm="100000">
                                          <p:val>
                                            <p:strVal val="#ppt_w"/>
                                          </p:val>
                                        </p:tav>
                                      </p:tavLst>
                                    </p:anim>
                                    <p:anim calcmode="lin" valueType="num">
                                      <p:cBhvr>
                                        <p:cTn id="26" dur="500" fill="hold"/>
                                        <p:tgtEl>
                                          <p:spTgt spid="8529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a:xfrm>
            <a:off x="336492" y="0"/>
            <a:ext cx="7772400" cy="1143000"/>
          </a:xfrm>
        </p:spPr>
        <p:txBody>
          <a:bodyPr/>
          <a:lstStyle/>
          <a:p>
            <a:r>
              <a:rPr lang="en-US" sz="6000" b="0" dirty="0">
                <a:effectLst>
                  <a:outerShdw blurRad="38100" dist="38100" dir="2700000" algn="tl">
                    <a:srgbClr val="C0C0C0"/>
                  </a:outerShdw>
                </a:effectLst>
              </a:rPr>
              <a:t>SUSPECT</a:t>
            </a:r>
          </a:p>
        </p:txBody>
      </p:sp>
      <p:sp>
        <p:nvSpPr>
          <p:cNvPr id="855043" name="Rectangle 3"/>
          <p:cNvSpPr>
            <a:spLocks noGrp="1" noChangeArrowheads="1"/>
          </p:cNvSpPr>
          <p:nvPr>
            <p:ph type="body" sz="half" idx="1"/>
          </p:nvPr>
        </p:nvSpPr>
        <p:spPr>
          <a:xfrm>
            <a:off x="381000" y="1371600"/>
            <a:ext cx="4114800" cy="5181600"/>
          </a:xfrm>
        </p:spPr>
        <p:txBody>
          <a:bodyPr/>
          <a:lstStyle/>
          <a:p>
            <a:r>
              <a:rPr lang="en-US" sz="2400" b="1" dirty="0">
                <a:effectLst>
                  <a:outerShdw blurRad="38100" dist="38100" dir="2700000" algn="tl">
                    <a:srgbClr val="C0C0C0"/>
                  </a:outerShdw>
                </a:effectLst>
              </a:rPr>
              <a:t>Benjamin </a:t>
            </a:r>
            <a:r>
              <a:rPr lang="en-US" sz="2400" b="1" dirty="0" smtClean="0">
                <a:effectLst>
                  <a:outerShdw blurRad="38100" dist="38100" dir="2700000" algn="tl">
                    <a:srgbClr val="C0C0C0"/>
                  </a:outerShdw>
                </a:effectLst>
              </a:rPr>
              <a:t>S.</a:t>
            </a:r>
            <a:endParaRPr lang="en-US" sz="2400" b="1" dirty="0">
              <a:effectLst>
                <a:outerShdw blurRad="38100" dist="38100" dir="2700000" algn="tl">
                  <a:srgbClr val="C0C0C0"/>
                </a:outerShdw>
              </a:effectLst>
            </a:endParaRPr>
          </a:p>
          <a:p>
            <a:r>
              <a:rPr lang="en-US" sz="2400" b="1" dirty="0">
                <a:effectLst>
                  <a:outerShdw blurRad="38100" dist="38100" dir="2700000" algn="tl">
                    <a:srgbClr val="C0C0C0"/>
                  </a:outerShdw>
                </a:effectLst>
              </a:rPr>
              <a:t>M-B-18</a:t>
            </a:r>
          </a:p>
          <a:p>
            <a:r>
              <a:rPr lang="en-US" sz="2400" b="1" dirty="0">
                <a:effectLst>
                  <a:outerShdw blurRad="38100" dist="38100" dir="2700000" algn="tl">
                    <a:srgbClr val="C0C0C0"/>
                  </a:outerShdw>
                </a:effectLst>
              </a:rPr>
              <a:t>Arrests: CSCS, </a:t>
            </a:r>
            <a:r>
              <a:rPr lang="en-US" sz="2400" b="1" dirty="0" smtClean="0">
                <a:effectLst>
                  <a:outerShdw blurRad="38100" dist="38100" dir="2700000" algn="tl">
                    <a:srgbClr val="C0C0C0"/>
                  </a:outerShdw>
                </a:effectLst>
              </a:rPr>
              <a:t>CPCS,</a:t>
            </a:r>
          </a:p>
          <a:p>
            <a:pPr>
              <a:buNone/>
            </a:pPr>
            <a:r>
              <a:rPr lang="en-US" sz="2400" b="1" dirty="0" smtClean="0">
                <a:effectLst>
                  <a:outerShdw blurRad="38100" dist="38100" dir="2700000" algn="tl">
                    <a:srgbClr val="C0C0C0"/>
                  </a:outerShdw>
                </a:effectLst>
              </a:rPr>
              <a:t>	assault</a:t>
            </a:r>
            <a:r>
              <a:rPr lang="en-US" sz="2400" b="1" dirty="0">
                <a:effectLst>
                  <a:outerShdw blurRad="38100" dist="38100" dir="2700000" algn="tl">
                    <a:srgbClr val="C0C0C0"/>
                  </a:outerShdw>
                </a:effectLst>
              </a:rPr>
              <a:t>, GL, robbery, </a:t>
            </a:r>
            <a:r>
              <a:rPr lang="en-US" sz="2400" b="1" dirty="0" smtClean="0">
                <a:effectLst>
                  <a:outerShdw blurRad="38100" dist="38100" dir="2700000" algn="tl">
                    <a:srgbClr val="C0C0C0"/>
                  </a:outerShdw>
                </a:effectLst>
              </a:rPr>
              <a:t>    </a:t>
            </a:r>
            <a:r>
              <a:rPr lang="en-US" sz="2400" b="1" dirty="0" err="1" smtClean="0">
                <a:effectLst>
                  <a:outerShdw blurRad="38100" dist="38100" dir="2700000" algn="tl">
                    <a:srgbClr val="C0C0C0"/>
                  </a:outerShdw>
                </a:effectLst>
              </a:rPr>
              <a:t>unlaw</a:t>
            </a:r>
            <a:r>
              <a:rPr lang="en-US" sz="2400" b="1" dirty="0">
                <a:effectLst>
                  <a:outerShdw blurRad="38100" dist="38100" dir="2700000" algn="tl">
                    <a:srgbClr val="C0C0C0"/>
                  </a:outerShdw>
                </a:effectLst>
              </a:rPr>
              <a:t>. imprisonment </a:t>
            </a:r>
          </a:p>
          <a:p>
            <a:r>
              <a:rPr lang="en-US" sz="2400" b="1" dirty="0">
                <a:effectLst>
                  <a:outerShdw blurRad="38100" dist="38100" dir="2700000" algn="tl">
                    <a:srgbClr val="C0C0C0"/>
                  </a:outerShdw>
                </a:effectLst>
              </a:rPr>
              <a:t>Drug involvement- FIF’s for drugs</a:t>
            </a:r>
          </a:p>
          <a:p>
            <a:endParaRPr lang="en-US" b="1" dirty="0">
              <a:effectLst>
                <a:outerShdw blurRad="38100" dist="38100" dir="2700000" algn="tl">
                  <a:srgbClr val="C0C0C0"/>
                </a:outerShdw>
              </a:effectLst>
            </a:endParaRPr>
          </a:p>
          <a:p>
            <a:endParaRPr lang="en-US" b="1" dirty="0">
              <a:effectLst>
                <a:outerShdw blurRad="38100" dist="38100" dir="2700000" algn="tl">
                  <a:srgbClr val="C0C0C0"/>
                </a:outerShdw>
              </a:effectLst>
            </a:endParaRPr>
          </a:p>
        </p:txBody>
      </p:sp>
      <p:pic>
        <p:nvPicPr>
          <p:cNvPr id="855044" name="Picture 4" descr="Columbia Switzer MORIS photo"/>
          <p:cNvPicPr>
            <a:picLocks noChangeAspect="1" noChangeArrowheads="1"/>
          </p:cNvPicPr>
          <p:nvPr/>
        </p:nvPicPr>
        <p:blipFill>
          <a:blip r:embed="rId3" cstate="print"/>
          <a:srcRect b="3250"/>
          <a:stretch>
            <a:fillRect/>
          </a:stretch>
        </p:blipFill>
        <p:spPr bwMode="auto">
          <a:xfrm>
            <a:off x="4495800" y="1447800"/>
            <a:ext cx="3595688" cy="4865727"/>
          </a:xfrm>
          <a:prstGeom prst="rect">
            <a:avLst/>
          </a:prstGeom>
          <a:noFill/>
        </p:spPr>
      </p:pic>
      <p:sp>
        <p:nvSpPr>
          <p:cNvPr id="855045" name="Rectangle 5"/>
          <p:cNvSpPr>
            <a:spLocks noChangeArrowheads="1"/>
          </p:cNvSpPr>
          <p:nvPr/>
        </p:nvSpPr>
        <p:spPr bwMode="auto">
          <a:xfrm>
            <a:off x="381000" y="6110288"/>
            <a:ext cx="3195638" cy="519112"/>
          </a:xfrm>
          <a:prstGeom prst="rect">
            <a:avLst/>
          </a:prstGeom>
          <a:noFill/>
          <a:ln w="9525">
            <a:noFill/>
            <a:miter lim="800000"/>
            <a:headEnd/>
            <a:tailEnd/>
          </a:ln>
          <a:effectLst/>
        </p:spPr>
        <p:txBody>
          <a:bodyPr wrap="none">
            <a:spAutoFit/>
          </a:bodyPr>
          <a:lstStyle/>
          <a:p>
            <a:pPr eaLnBrk="0" hangingPunct="0"/>
            <a:r>
              <a:rPr lang="en-US" sz="2800" b="1">
                <a:solidFill>
                  <a:schemeClr val="tx1"/>
                </a:solidFill>
                <a:effectLst>
                  <a:outerShdw blurRad="38100" dist="38100" dir="2700000" algn="tl">
                    <a:srgbClr val="C0C0C0"/>
                  </a:outerShdw>
                </a:effectLst>
                <a:latin typeface="Times New Roman" pitchFamily="18" charset="0"/>
              </a:rPr>
              <a:t>MOTIVE- </a:t>
            </a:r>
            <a:r>
              <a:rPr lang="en-US" sz="2800" b="1">
                <a:solidFill>
                  <a:srgbClr val="CC0000"/>
                </a:solidFill>
                <a:effectLst>
                  <a:outerShdw blurRad="38100" dist="38100" dir="2700000" algn="tl">
                    <a:srgbClr val="C0C0C0"/>
                  </a:outerShdw>
                </a:effectLst>
                <a:latin typeface="Times New Roman" pitchFamily="18" charset="0"/>
              </a:rPr>
              <a:t>Robbery</a:t>
            </a:r>
          </a:p>
        </p:txBody>
      </p:sp>
      <p:pic>
        <p:nvPicPr>
          <p:cNvPr id="6" name="Picture 5" descr="Image Not Available"/>
          <p:cNvPicPr>
            <a:picLocks noChangeAspect="1" noChangeArrowheads="1"/>
          </p:cNvPicPr>
          <p:nvPr/>
        </p:nvPicPr>
        <p:blipFill>
          <a:blip r:embed="rId4" cstate="print"/>
          <a:srcRect/>
          <a:stretch>
            <a:fillRect/>
          </a:stretch>
        </p:blipFill>
        <p:spPr bwMode="auto">
          <a:xfrm>
            <a:off x="4754565" y="2479662"/>
            <a:ext cx="3109913" cy="1387494"/>
          </a:xfrm>
          <a:prstGeom prst="rect">
            <a:avLst/>
          </a:prstGeom>
          <a:noFill/>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a:xfrm>
            <a:off x="190440" y="0"/>
            <a:ext cx="7772400" cy="1143000"/>
          </a:xfrm>
        </p:spPr>
        <p:txBody>
          <a:bodyPr/>
          <a:lstStyle/>
          <a:p>
            <a:r>
              <a:rPr lang="en-US" sz="6000" b="0" dirty="0">
                <a:effectLst>
                  <a:outerShdw blurRad="38100" dist="38100" dir="2700000" algn="tl">
                    <a:srgbClr val="C0C0C0"/>
                  </a:outerShdw>
                </a:effectLst>
              </a:rPr>
              <a:t>SUSPECT</a:t>
            </a:r>
          </a:p>
        </p:txBody>
      </p:sp>
      <p:sp>
        <p:nvSpPr>
          <p:cNvPr id="857091" name="Rectangle 3"/>
          <p:cNvSpPr>
            <a:spLocks noGrp="1" noChangeArrowheads="1"/>
          </p:cNvSpPr>
          <p:nvPr>
            <p:ph type="body" sz="half" idx="1"/>
          </p:nvPr>
        </p:nvSpPr>
        <p:spPr>
          <a:xfrm>
            <a:off x="381000" y="1295400"/>
            <a:ext cx="4191000" cy="5562600"/>
          </a:xfrm>
        </p:spPr>
        <p:txBody>
          <a:bodyPr/>
          <a:lstStyle/>
          <a:p>
            <a:r>
              <a:rPr lang="en-US" sz="2600" b="1" dirty="0">
                <a:effectLst>
                  <a:outerShdw blurRad="38100" dist="38100" dir="2700000" algn="tl">
                    <a:srgbClr val="C0C0C0"/>
                  </a:outerShdw>
                </a:effectLst>
              </a:rPr>
              <a:t>Rommel “Swift” </a:t>
            </a:r>
            <a:r>
              <a:rPr lang="en-US" sz="2600" b="1" dirty="0" smtClean="0">
                <a:effectLst>
                  <a:outerShdw blurRad="38100" dist="38100" dir="2700000" algn="tl">
                    <a:srgbClr val="C0C0C0"/>
                  </a:outerShdw>
                </a:effectLst>
              </a:rPr>
              <a:t>L.</a:t>
            </a:r>
            <a:endParaRPr lang="en-US" sz="2600" b="1" dirty="0">
              <a:effectLst>
                <a:outerShdw blurRad="38100" dist="38100" dir="2700000" algn="tl">
                  <a:srgbClr val="C0C0C0"/>
                </a:outerShdw>
              </a:effectLst>
            </a:endParaRPr>
          </a:p>
          <a:p>
            <a:r>
              <a:rPr lang="en-US" sz="2600" b="1" dirty="0">
                <a:effectLst>
                  <a:outerShdw blurRad="38100" dist="38100" dir="2700000" algn="tl">
                    <a:srgbClr val="C0C0C0"/>
                  </a:outerShdw>
                </a:effectLst>
              </a:rPr>
              <a:t>M-B-18</a:t>
            </a:r>
          </a:p>
          <a:p>
            <a:r>
              <a:rPr lang="en-US" sz="2600" b="1" dirty="0">
                <a:effectLst>
                  <a:outerShdw blurRad="38100" dist="38100" dir="2700000" algn="tl">
                    <a:srgbClr val="C0C0C0"/>
                  </a:outerShdw>
                </a:effectLst>
              </a:rPr>
              <a:t>Arrests: assault, GL, PL, CPSP, crim. poss. Weapon</a:t>
            </a:r>
          </a:p>
          <a:p>
            <a:r>
              <a:rPr lang="en-US" sz="2600" b="1" dirty="0">
                <a:effectLst>
                  <a:outerShdw blurRad="38100" dist="38100" dir="2700000" algn="tl">
                    <a:srgbClr val="C0C0C0"/>
                  </a:outerShdw>
                </a:effectLst>
              </a:rPr>
              <a:t>Suspected of several shootings</a:t>
            </a:r>
          </a:p>
          <a:p>
            <a:r>
              <a:rPr lang="en-US" sz="2600" b="1" dirty="0">
                <a:effectLst>
                  <a:outerShdw blurRad="38100" dist="38100" dir="2700000" algn="tl">
                    <a:srgbClr val="C0C0C0"/>
                  </a:outerShdw>
                </a:effectLst>
              </a:rPr>
              <a:t>Responsible for shooting Tim </a:t>
            </a:r>
            <a:r>
              <a:rPr lang="en-US" sz="2600" b="1" dirty="0" smtClean="0">
                <a:effectLst>
                  <a:outerShdw blurRad="38100" dist="38100" dir="2700000" algn="tl">
                    <a:srgbClr val="C0C0C0"/>
                  </a:outerShdw>
                </a:effectLst>
              </a:rPr>
              <a:t>W. </a:t>
            </a:r>
            <a:r>
              <a:rPr lang="en-US" sz="2600" b="1" dirty="0">
                <a:effectLst>
                  <a:outerShdw blurRad="38100" dist="38100" dir="2700000" algn="tl">
                    <a:srgbClr val="C0C0C0"/>
                  </a:outerShdw>
                </a:effectLst>
              </a:rPr>
              <a:t>(a possible suspect in Whitney St. homicides)</a:t>
            </a:r>
          </a:p>
          <a:p>
            <a:pPr>
              <a:buFont typeface="Wingdings" pitchFamily="2" charset="2"/>
              <a:buNone/>
            </a:pPr>
            <a:r>
              <a:rPr lang="en-US" sz="2600" b="1" dirty="0">
                <a:effectLst>
                  <a:outerShdw blurRad="38100" dist="38100" dir="2700000" algn="tl">
                    <a:srgbClr val="C0C0C0"/>
                  </a:outerShdw>
                </a:effectLst>
              </a:rPr>
              <a:t>MOTIVE- </a:t>
            </a:r>
            <a:r>
              <a:rPr lang="en-US" sz="2600" b="1" dirty="0">
                <a:solidFill>
                  <a:srgbClr val="CC0000"/>
                </a:solidFill>
                <a:effectLst>
                  <a:outerShdw blurRad="38100" dist="38100" dir="2700000" algn="tl">
                    <a:srgbClr val="C0C0C0"/>
                  </a:outerShdw>
                </a:effectLst>
              </a:rPr>
              <a:t>Robbery</a:t>
            </a:r>
            <a:endParaRPr lang="en-US" sz="2600" b="1" dirty="0">
              <a:effectLst>
                <a:outerShdw blurRad="38100" dist="38100" dir="2700000" algn="tl">
                  <a:srgbClr val="C0C0C0"/>
                </a:outerShdw>
              </a:effectLst>
            </a:endParaRPr>
          </a:p>
        </p:txBody>
      </p:sp>
      <p:pic>
        <p:nvPicPr>
          <p:cNvPr id="857092" name="Picture 4" descr="Columbia Lewis MORIS photo"/>
          <p:cNvPicPr>
            <a:picLocks noChangeAspect="1" noChangeArrowheads="1"/>
          </p:cNvPicPr>
          <p:nvPr/>
        </p:nvPicPr>
        <p:blipFill>
          <a:blip r:embed="rId3" cstate="print"/>
          <a:srcRect b="3187"/>
          <a:stretch>
            <a:fillRect/>
          </a:stretch>
        </p:blipFill>
        <p:spPr bwMode="auto">
          <a:xfrm>
            <a:off x="4664075" y="1371600"/>
            <a:ext cx="3946525" cy="4868901"/>
          </a:xfrm>
          <a:prstGeom prst="rect">
            <a:avLst/>
          </a:prstGeom>
          <a:noFill/>
        </p:spPr>
      </p:pic>
      <p:pic>
        <p:nvPicPr>
          <p:cNvPr id="5" name="Picture 5" descr="Image Not Available"/>
          <p:cNvPicPr>
            <a:picLocks noChangeAspect="1" noChangeArrowheads="1"/>
          </p:cNvPicPr>
          <p:nvPr/>
        </p:nvPicPr>
        <p:blipFill>
          <a:blip r:embed="rId4" cstate="print"/>
          <a:srcRect t="14744" b="59454"/>
          <a:stretch>
            <a:fillRect/>
          </a:stretch>
        </p:blipFill>
        <p:spPr bwMode="auto">
          <a:xfrm>
            <a:off x="5083182" y="2187558"/>
            <a:ext cx="3109913" cy="1022364"/>
          </a:xfrm>
          <a:prstGeom prst="rect">
            <a:avLst/>
          </a:prstGeom>
          <a:noFill/>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Homicide Review Questions</a:t>
            </a:r>
            <a:endParaRPr lang="en-US" dirty="0"/>
          </a:p>
        </p:txBody>
      </p:sp>
      <p:sp>
        <p:nvSpPr>
          <p:cNvPr id="3" name="Content Placeholder 2"/>
          <p:cNvSpPr>
            <a:spLocks noGrp="1"/>
          </p:cNvSpPr>
          <p:nvPr>
            <p:ph idx="1"/>
          </p:nvPr>
        </p:nvSpPr>
        <p:spPr/>
        <p:txBody>
          <a:bodyPr/>
          <a:lstStyle/>
          <a:p>
            <a:pPr>
              <a:spcAft>
                <a:spcPts val="800"/>
              </a:spcAft>
            </a:pPr>
            <a:r>
              <a:rPr lang="en-US" sz="1600" dirty="0" smtClean="0"/>
              <a:t>Do you know anything about this case?</a:t>
            </a:r>
          </a:p>
          <a:p>
            <a:pPr>
              <a:spcAft>
                <a:spcPts val="800"/>
              </a:spcAft>
            </a:pPr>
            <a:r>
              <a:rPr lang="en-US" sz="1600" dirty="0" smtClean="0"/>
              <a:t>What do you know about the victim?</a:t>
            </a:r>
          </a:p>
          <a:p>
            <a:pPr>
              <a:spcAft>
                <a:spcPts val="800"/>
              </a:spcAft>
            </a:pPr>
            <a:r>
              <a:rPr lang="en-US" sz="1600" dirty="0" smtClean="0"/>
              <a:t>What do you know about any associates of the victim?</a:t>
            </a:r>
          </a:p>
          <a:p>
            <a:pPr>
              <a:spcAft>
                <a:spcPts val="800"/>
              </a:spcAft>
            </a:pPr>
            <a:r>
              <a:rPr lang="en-US" sz="1600" dirty="0" smtClean="0"/>
              <a:t>Was the victim part of a group of active offenders?</a:t>
            </a:r>
          </a:p>
          <a:p>
            <a:pPr>
              <a:spcAft>
                <a:spcPts val="800"/>
              </a:spcAft>
            </a:pPr>
            <a:r>
              <a:rPr lang="en-US" sz="1600" dirty="0" smtClean="0"/>
              <a:t>What do you know about the suspect(s)/offender(s)?</a:t>
            </a:r>
          </a:p>
          <a:p>
            <a:pPr>
              <a:spcAft>
                <a:spcPts val="800"/>
              </a:spcAft>
            </a:pPr>
            <a:r>
              <a:rPr lang="en-US" sz="1600" dirty="0" smtClean="0"/>
              <a:t>What do you know about any associates of the suspect(s)/offender(s)?</a:t>
            </a:r>
          </a:p>
          <a:p>
            <a:pPr>
              <a:spcAft>
                <a:spcPts val="800"/>
              </a:spcAft>
            </a:pPr>
            <a:r>
              <a:rPr lang="en-US" sz="1600" dirty="0" smtClean="0"/>
              <a:t>Is/was the suspect(s)/offender(s) part of a group of active offenders?</a:t>
            </a:r>
          </a:p>
          <a:p>
            <a:pPr>
              <a:spcAft>
                <a:spcPts val="800"/>
              </a:spcAft>
            </a:pPr>
            <a:r>
              <a:rPr lang="en-US" sz="1600" dirty="0" smtClean="0"/>
              <a:t>What do you know about the relationship between the victim and suspect(s)/offender(s)?</a:t>
            </a:r>
          </a:p>
          <a:p>
            <a:pPr>
              <a:spcAft>
                <a:spcPts val="800"/>
              </a:spcAft>
            </a:pPr>
            <a:r>
              <a:rPr lang="en-US" sz="1600" dirty="0" smtClean="0"/>
              <a:t>What do you know about the location of the event?</a:t>
            </a:r>
          </a:p>
          <a:p>
            <a:pPr>
              <a:spcAft>
                <a:spcPts val="800"/>
              </a:spcAft>
            </a:pPr>
            <a:r>
              <a:rPr lang="en-US" sz="1600" dirty="0" smtClean="0"/>
              <a:t>What do you know about the motive of the case?</a:t>
            </a:r>
          </a:p>
          <a:p>
            <a:pPr>
              <a:spcAft>
                <a:spcPts val="800"/>
              </a:spcAft>
            </a:pPr>
            <a:r>
              <a:rPr lang="en-US" sz="1600" dirty="0" smtClean="0"/>
              <a:t>Was the incident drug related?  How?</a:t>
            </a:r>
          </a:p>
          <a:p>
            <a:pPr>
              <a:spcAft>
                <a:spcPts val="800"/>
              </a:spcAft>
            </a:pPr>
            <a:r>
              <a:rPr lang="en-US" sz="1600" dirty="0" smtClean="0"/>
              <a:t>What do you think was behind the event? (final summary)?</a:t>
            </a:r>
          </a:p>
          <a:p>
            <a:endParaRPr lang="en-US" sz="1600" dirty="0" smtClean="0"/>
          </a:p>
          <a:p>
            <a:endParaRPr lang="en-US" sz="1600" dirty="0" smtClean="0"/>
          </a:p>
          <a:p>
            <a:endParaRPr lang="en-US" sz="1600" dirty="0" smtClean="0"/>
          </a:p>
          <a:p>
            <a:endParaRPr lang="en-US" sz="1600" dirty="0" smtClean="0"/>
          </a:p>
          <a:p>
            <a:endParaRPr lang="en-US"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p:txBody>
          <a:bodyPr/>
          <a:lstStyle/>
          <a:p>
            <a:r>
              <a:rPr lang="en-US" dirty="0"/>
              <a:t>Information to Intelligence</a:t>
            </a:r>
          </a:p>
        </p:txBody>
      </p:sp>
      <p:sp>
        <p:nvSpPr>
          <p:cNvPr id="885763" name="Rectangle 3"/>
          <p:cNvSpPr>
            <a:spLocks noGrp="1" noChangeArrowheads="1"/>
          </p:cNvSpPr>
          <p:nvPr>
            <p:ph type="body" idx="1"/>
          </p:nvPr>
        </p:nvSpPr>
        <p:spPr>
          <a:xfrm>
            <a:off x="373006" y="1311245"/>
            <a:ext cx="8328026" cy="4783203"/>
          </a:xfrm>
        </p:spPr>
        <p:txBody>
          <a:bodyPr/>
          <a:lstStyle/>
          <a:p>
            <a:pPr>
              <a:buFont typeface="Wingdings" pitchFamily="2" charset="2"/>
              <a:buNone/>
            </a:pPr>
            <a:r>
              <a:rPr lang="en-US" dirty="0"/>
              <a:t>Incident reviews led to an understanding of two main categories of homicides and gun </a:t>
            </a:r>
            <a:r>
              <a:rPr lang="en-US" dirty="0" smtClean="0"/>
              <a:t>assaults (Rochester):</a:t>
            </a:r>
            <a:endParaRPr lang="en-US" dirty="0"/>
          </a:p>
          <a:p>
            <a:r>
              <a:rPr lang="en-US" dirty="0"/>
              <a:t>Drug house robberies</a:t>
            </a:r>
          </a:p>
          <a:p>
            <a:r>
              <a:rPr lang="en-US" dirty="0"/>
              <a:t>Disputes, often among individuals with prior experience in the CJ system</a:t>
            </a: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descr="Graph"/>
          <p:cNvSpPr>
            <a:spLocks noChangeArrowheads="1"/>
          </p:cNvSpPr>
          <p:nvPr/>
        </p:nvSpPr>
        <p:spPr bwMode="auto">
          <a:xfrm>
            <a:off x="811161" y="1311246"/>
            <a:ext cx="7620000" cy="5334000"/>
          </a:xfrm>
          <a:prstGeom prst="rect">
            <a:avLst/>
          </a:prstGeom>
          <a:solidFill>
            <a:schemeClr val="accent1"/>
          </a:solidFill>
          <a:ln w="9525">
            <a:solidFill>
              <a:schemeClr val="tx1"/>
            </a:solidFill>
            <a:miter lim="800000"/>
            <a:headEnd/>
            <a:tailEnd/>
          </a:ln>
          <a:effectLst/>
        </p:spPr>
        <p:txBody>
          <a:bodyPr wrap="none" anchor="ctr"/>
          <a:lstStyle/>
          <a:p>
            <a:pPr algn="ctr" eaLnBrk="0" hangingPunct="0"/>
            <a:endParaRPr lang="en-US">
              <a:solidFill>
                <a:schemeClr val="tx1"/>
              </a:solidFill>
              <a:latin typeface="Times New Roman" pitchFamily="18" charset="0"/>
            </a:endParaRPr>
          </a:p>
        </p:txBody>
      </p:sp>
      <p:sp>
        <p:nvSpPr>
          <p:cNvPr id="890883" name="Freeform 3"/>
          <p:cNvSpPr>
            <a:spLocks/>
          </p:cNvSpPr>
          <p:nvPr/>
        </p:nvSpPr>
        <p:spPr bwMode="auto">
          <a:xfrm>
            <a:off x="1219200" y="1524000"/>
            <a:ext cx="5943600" cy="3276600"/>
          </a:xfrm>
          <a:custGeom>
            <a:avLst/>
            <a:gdLst/>
            <a:ahLst/>
            <a:cxnLst>
              <a:cxn ang="0">
                <a:pos x="0" y="2064"/>
              </a:cxn>
              <a:cxn ang="0">
                <a:pos x="2016" y="1680"/>
              </a:cxn>
              <a:cxn ang="0">
                <a:pos x="3744" y="0"/>
              </a:cxn>
            </a:cxnLst>
            <a:rect l="0" t="0" r="r" b="b"/>
            <a:pathLst>
              <a:path w="3744" h="2064">
                <a:moveTo>
                  <a:pt x="0" y="2064"/>
                </a:moveTo>
                <a:cubicBezTo>
                  <a:pt x="696" y="2044"/>
                  <a:pt x="1392" y="2024"/>
                  <a:pt x="2016" y="1680"/>
                </a:cubicBezTo>
                <a:cubicBezTo>
                  <a:pt x="2640" y="1336"/>
                  <a:pt x="3192" y="668"/>
                  <a:pt x="3744" y="0"/>
                </a:cubicBezTo>
              </a:path>
            </a:pathLst>
          </a:custGeom>
          <a:noFill/>
          <a:ln w="57150" cmpd="sng">
            <a:solidFill>
              <a:srgbClr val="FF0000"/>
            </a:solidFill>
            <a:round/>
            <a:headEnd/>
            <a:tailEnd/>
          </a:ln>
          <a:effectLst/>
        </p:spPr>
        <p:txBody>
          <a:bodyPr wrap="none" anchor="ctr"/>
          <a:lstStyle/>
          <a:p>
            <a:endParaRPr lang="en-US"/>
          </a:p>
        </p:txBody>
      </p:sp>
      <p:sp>
        <p:nvSpPr>
          <p:cNvPr id="890884" name="Freeform 4"/>
          <p:cNvSpPr>
            <a:spLocks/>
          </p:cNvSpPr>
          <p:nvPr/>
        </p:nvSpPr>
        <p:spPr bwMode="auto">
          <a:xfrm>
            <a:off x="7162800" y="1600200"/>
            <a:ext cx="76200" cy="3200400"/>
          </a:xfrm>
          <a:custGeom>
            <a:avLst/>
            <a:gdLst/>
            <a:ahLst/>
            <a:cxnLst>
              <a:cxn ang="0">
                <a:pos x="0" y="0"/>
              </a:cxn>
              <a:cxn ang="0">
                <a:pos x="48" y="2016"/>
              </a:cxn>
            </a:cxnLst>
            <a:rect l="0" t="0" r="r" b="b"/>
            <a:pathLst>
              <a:path w="48" h="2016">
                <a:moveTo>
                  <a:pt x="0" y="0"/>
                </a:moveTo>
                <a:cubicBezTo>
                  <a:pt x="20" y="840"/>
                  <a:pt x="40" y="1680"/>
                  <a:pt x="48" y="2016"/>
                </a:cubicBezTo>
              </a:path>
            </a:pathLst>
          </a:custGeom>
          <a:noFill/>
          <a:ln w="57150" cmpd="sng">
            <a:solidFill>
              <a:srgbClr val="FF0000"/>
            </a:solidFill>
            <a:round/>
            <a:headEnd/>
            <a:tailEnd/>
          </a:ln>
          <a:effectLst/>
        </p:spPr>
        <p:txBody>
          <a:bodyPr wrap="none" anchor="ctr"/>
          <a:lstStyle/>
          <a:p>
            <a:endParaRPr lang="en-US"/>
          </a:p>
        </p:txBody>
      </p:sp>
      <p:sp>
        <p:nvSpPr>
          <p:cNvPr id="890885" name="Freeform 5"/>
          <p:cNvSpPr>
            <a:spLocks/>
          </p:cNvSpPr>
          <p:nvPr/>
        </p:nvSpPr>
        <p:spPr bwMode="auto">
          <a:xfrm>
            <a:off x="1143000" y="5486400"/>
            <a:ext cx="7010400" cy="228600"/>
          </a:xfrm>
          <a:custGeom>
            <a:avLst/>
            <a:gdLst/>
            <a:ahLst/>
            <a:cxnLst>
              <a:cxn ang="0">
                <a:pos x="0" y="144"/>
              </a:cxn>
              <a:cxn ang="0">
                <a:pos x="768" y="48"/>
              </a:cxn>
              <a:cxn ang="0">
                <a:pos x="4416" y="0"/>
              </a:cxn>
            </a:cxnLst>
            <a:rect l="0" t="0" r="r" b="b"/>
            <a:pathLst>
              <a:path w="4416" h="144">
                <a:moveTo>
                  <a:pt x="0" y="144"/>
                </a:moveTo>
                <a:cubicBezTo>
                  <a:pt x="16" y="108"/>
                  <a:pt x="32" y="72"/>
                  <a:pt x="768" y="48"/>
                </a:cubicBezTo>
                <a:cubicBezTo>
                  <a:pt x="1504" y="24"/>
                  <a:pt x="3808" y="8"/>
                  <a:pt x="4416" y="0"/>
                </a:cubicBezTo>
              </a:path>
            </a:pathLst>
          </a:custGeom>
          <a:noFill/>
          <a:ln w="38100" cmpd="sng">
            <a:solidFill>
              <a:schemeClr val="accent2"/>
            </a:solidFill>
            <a:round/>
            <a:headEnd/>
            <a:tailEnd/>
          </a:ln>
          <a:effectLst/>
        </p:spPr>
        <p:txBody>
          <a:bodyPr wrap="none" anchor="ctr"/>
          <a:lstStyle/>
          <a:p>
            <a:endParaRPr lang="en-US"/>
          </a:p>
        </p:txBody>
      </p:sp>
      <p:sp>
        <p:nvSpPr>
          <p:cNvPr id="890886" name="Freeform 6"/>
          <p:cNvSpPr>
            <a:spLocks/>
          </p:cNvSpPr>
          <p:nvPr/>
        </p:nvSpPr>
        <p:spPr bwMode="auto">
          <a:xfrm>
            <a:off x="1143000" y="5791200"/>
            <a:ext cx="7010400" cy="228600"/>
          </a:xfrm>
          <a:custGeom>
            <a:avLst/>
            <a:gdLst/>
            <a:ahLst/>
            <a:cxnLst>
              <a:cxn ang="0">
                <a:pos x="0" y="144"/>
              </a:cxn>
              <a:cxn ang="0">
                <a:pos x="768" y="48"/>
              </a:cxn>
              <a:cxn ang="0">
                <a:pos x="4416" y="0"/>
              </a:cxn>
            </a:cxnLst>
            <a:rect l="0" t="0" r="r" b="b"/>
            <a:pathLst>
              <a:path w="4416" h="144">
                <a:moveTo>
                  <a:pt x="0" y="144"/>
                </a:moveTo>
                <a:cubicBezTo>
                  <a:pt x="16" y="108"/>
                  <a:pt x="32" y="72"/>
                  <a:pt x="768" y="48"/>
                </a:cubicBezTo>
                <a:cubicBezTo>
                  <a:pt x="1504" y="24"/>
                  <a:pt x="3808" y="8"/>
                  <a:pt x="4416" y="0"/>
                </a:cubicBezTo>
              </a:path>
            </a:pathLst>
          </a:custGeom>
          <a:noFill/>
          <a:ln w="38100" cmpd="sng">
            <a:solidFill>
              <a:srgbClr val="008000"/>
            </a:solidFill>
            <a:round/>
            <a:headEnd/>
            <a:tailEnd/>
          </a:ln>
          <a:effectLst/>
        </p:spPr>
        <p:txBody>
          <a:bodyPr wrap="none" anchor="ctr"/>
          <a:lstStyle/>
          <a:p>
            <a:endParaRPr lang="en-US"/>
          </a:p>
        </p:txBody>
      </p:sp>
      <p:sp>
        <p:nvSpPr>
          <p:cNvPr id="890887" name="Text Box 7"/>
          <p:cNvSpPr txBox="1">
            <a:spLocks noChangeArrowheads="1"/>
          </p:cNvSpPr>
          <p:nvPr/>
        </p:nvSpPr>
        <p:spPr bwMode="auto">
          <a:xfrm>
            <a:off x="4327525" y="1306513"/>
            <a:ext cx="3073400" cy="304800"/>
          </a:xfrm>
          <a:prstGeom prst="rect">
            <a:avLst/>
          </a:prstGeom>
          <a:noFill/>
          <a:ln w="9525">
            <a:noFill/>
            <a:miter lim="800000"/>
            <a:headEnd/>
            <a:tailEnd/>
          </a:ln>
          <a:effectLst/>
        </p:spPr>
        <p:txBody>
          <a:bodyPr wrap="none">
            <a:spAutoFit/>
          </a:bodyPr>
          <a:lstStyle/>
          <a:p>
            <a:pPr eaLnBrk="0" hangingPunct="0"/>
            <a:r>
              <a:rPr lang="en-US" sz="1400" dirty="0">
                <a:solidFill>
                  <a:schemeClr val="tx1"/>
                </a:solidFill>
                <a:latin typeface="Times New Roman" pitchFamily="18" charset="0"/>
              </a:rPr>
              <a:t>Crack House: Busted, Closed or Robbed</a:t>
            </a:r>
            <a:endParaRPr lang="en-US" dirty="0">
              <a:solidFill>
                <a:schemeClr val="tx1"/>
              </a:solidFill>
              <a:latin typeface="Times New Roman" pitchFamily="18" charset="0"/>
            </a:endParaRPr>
          </a:p>
        </p:txBody>
      </p:sp>
      <p:sp>
        <p:nvSpPr>
          <p:cNvPr id="890888" name="Text Box 8"/>
          <p:cNvSpPr txBox="1">
            <a:spLocks noChangeArrowheads="1"/>
          </p:cNvSpPr>
          <p:nvPr/>
        </p:nvSpPr>
        <p:spPr bwMode="auto">
          <a:xfrm>
            <a:off x="4860925" y="5116513"/>
            <a:ext cx="1100138" cy="304800"/>
          </a:xfrm>
          <a:prstGeom prst="rect">
            <a:avLst/>
          </a:prstGeom>
          <a:noFill/>
          <a:ln w="9525">
            <a:noFill/>
            <a:miter lim="800000"/>
            <a:headEnd/>
            <a:tailEnd/>
          </a:ln>
          <a:effectLst/>
        </p:spPr>
        <p:txBody>
          <a:bodyPr wrap="none">
            <a:spAutoFit/>
          </a:bodyPr>
          <a:lstStyle/>
          <a:p>
            <a:pPr eaLnBrk="0" hangingPunct="0"/>
            <a:r>
              <a:rPr lang="en-US" sz="1400">
                <a:solidFill>
                  <a:schemeClr val="tx1"/>
                </a:solidFill>
                <a:latin typeface="Times New Roman" pitchFamily="18" charset="0"/>
              </a:rPr>
              <a:t>Weed House</a:t>
            </a:r>
            <a:endParaRPr lang="en-US">
              <a:solidFill>
                <a:schemeClr val="tx1"/>
              </a:solidFill>
              <a:latin typeface="Times New Roman" pitchFamily="18" charset="0"/>
            </a:endParaRPr>
          </a:p>
        </p:txBody>
      </p:sp>
      <p:sp>
        <p:nvSpPr>
          <p:cNvPr id="890889" name="Text Box 9"/>
          <p:cNvSpPr txBox="1">
            <a:spLocks noChangeArrowheads="1"/>
          </p:cNvSpPr>
          <p:nvPr/>
        </p:nvSpPr>
        <p:spPr bwMode="auto">
          <a:xfrm>
            <a:off x="5394325" y="5878513"/>
            <a:ext cx="1208088" cy="304800"/>
          </a:xfrm>
          <a:prstGeom prst="rect">
            <a:avLst/>
          </a:prstGeom>
          <a:noFill/>
          <a:ln w="9525">
            <a:noFill/>
            <a:miter lim="800000"/>
            <a:headEnd/>
            <a:tailEnd/>
          </a:ln>
          <a:effectLst/>
        </p:spPr>
        <p:txBody>
          <a:bodyPr wrap="none">
            <a:spAutoFit/>
          </a:bodyPr>
          <a:lstStyle/>
          <a:p>
            <a:pPr eaLnBrk="0" hangingPunct="0"/>
            <a:r>
              <a:rPr lang="en-US" sz="1400">
                <a:solidFill>
                  <a:schemeClr val="tx1"/>
                </a:solidFill>
                <a:latin typeface="Times New Roman" pitchFamily="18" charset="0"/>
              </a:rPr>
              <a:t>Weight House</a:t>
            </a:r>
            <a:endParaRPr lang="en-US">
              <a:solidFill>
                <a:schemeClr val="tx1"/>
              </a:solidFill>
              <a:latin typeface="Times New Roman" pitchFamily="18" charset="0"/>
            </a:endParaRPr>
          </a:p>
        </p:txBody>
      </p:sp>
      <p:sp>
        <p:nvSpPr>
          <p:cNvPr id="890890" name="Text Box 10"/>
          <p:cNvSpPr txBox="1">
            <a:spLocks noChangeArrowheads="1"/>
          </p:cNvSpPr>
          <p:nvPr/>
        </p:nvSpPr>
        <p:spPr bwMode="auto">
          <a:xfrm>
            <a:off x="4419600" y="6324600"/>
            <a:ext cx="825500" cy="457200"/>
          </a:xfrm>
          <a:prstGeom prst="rect">
            <a:avLst/>
          </a:prstGeom>
          <a:noFill/>
          <a:ln w="9525">
            <a:noFill/>
            <a:miter lim="800000"/>
            <a:headEnd/>
            <a:tailEnd/>
          </a:ln>
          <a:effectLst/>
        </p:spPr>
        <p:txBody>
          <a:bodyPr wrap="none">
            <a:spAutoFit/>
          </a:bodyPr>
          <a:lstStyle/>
          <a:p>
            <a:pPr eaLnBrk="0" hangingPunct="0"/>
            <a:r>
              <a:rPr lang="en-US">
                <a:solidFill>
                  <a:schemeClr val="tx1"/>
                </a:solidFill>
                <a:latin typeface="Times New Roman" pitchFamily="18" charset="0"/>
              </a:rPr>
              <a:t>Time</a:t>
            </a:r>
          </a:p>
        </p:txBody>
      </p:sp>
      <p:sp>
        <p:nvSpPr>
          <p:cNvPr id="890891" name="Text Box 11"/>
          <p:cNvSpPr txBox="1">
            <a:spLocks noChangeArrowheads="1"/>
          </p:cNvSpPr>
          <p:nvPr/>
        </p:nvSpPr>
        <p:spPr bwMode="auto">
          <a:xfrm>
            <a:off x="381000" y="1600200"/>
            <a:ext cx="228600" cy="3013075"/>
          </a:xfrm>
          <a:prstGeom prst="rect">
            <a:avLst/>
          </a:prstGeom>
          <a:noFill/>
          <a:ln w="9525">
            <a:noFill/>
            <a:miter lim="800000"/>
            <a:headEnd/>
            <a:tailEnd/>
          </a:ln>
          <a:effectLst/>
        </p:spPr>
        <p:txBody>
          <a:bodyPr>
            <a:spAutoFit/>
          </a:bodyPr>
          <a:lstStyle/>
          <a:p>
            <a:pPr eaLnBrk="0" hangingPunct="0">
              <a:spcBef>
                <a:spcPct val="50000"/>
              </a:spcBef>
            </a:pPr>
            <a:r>
              <a:rPr lang="en-US">
                <a:solidFill>
                  <a:schemeClr val="tx1"/>
                </a:solidFill>
                <a:latin typeface="Times New Roman" pitchFamily="18" charset="0"/>
              </a:rPr>
              <a:t>Activity</a:t>
            </a:r>
          </a:p>
        </p:txBody>
      </p:sp>
      <p:sp>
        <p:nvSpPr>
          <p:cNvPr id="890893" name="Text Box 13"/>
          <p:cNvSpPr txBox="1">
            <a:spLocks noChangeArrowheads="1"/>
          </p:cNvSpPr>
          <p:nvPr/>
        </p:nvSpPr>
        <p:spPr bwMode="auto">
          <a:xfrm>
            <a:off x="3505200" y="2667000"/>
            <a:ext cx="2300288" cy="457200"/>
          </a:xfrm>
          <a:prstGeom prst="rect">
            <a:avLst/>
          </a:prstGeom>
          <a:noFill/>
          <a:ln w="9525">
            <a:noFill/>
            <a:miter lim="800000"/>
            <a:headEnd/>
            <a:tailEnd/>
          </a:ln>
          <a:effectLst/>
        </p:spPr>
        <p:txBody>
          <a:bodyPr wrap="none">
            <a:spAutoFit/>
          </a:bodyPr>
          <a:lstStyle/>
          <a:p>
            <a:pPr eaLnBrk="0" hangingPunct="0"/>
            <a:r>
              <a:rPr lang="en-US">
                <a:solidFill>
                  <a:schemeClr val="tx1"/>
                </a:solidFill>
                <a:latin typeface="Times New Roman" pitchFamily="18" charset="0"/>
              </a:rPr>
              <a:t>Hot Crack House</a:t>
            </a:r>
          </a:p>
        </p:txBody>
      </p:sp>
      <p:sp>
        <p:nvSpPr>
          <p:cNvPr id="14" name="Title 13"/>
          <p:cNvSpPr>
            <a:spLocks noGrp="1"/>
          </p:cNvSpPr>
          <p:nvPr>
            <p:ph type="ctrTitle"/>
          </p:nvPr>
        </p:nvSpPr>
        <p:spPr>
          <a:xfrm>
            <a:off x="683568" y="260648"/>
            <a:ext cx="6804755" cy="539638"/>
          </a:xfrm>
        </p:spPr>
        <p:txBody>
          <a:bodyPr/>
          <a:lstStyle/>
          <a:p>
            <a:r>
              <a:rPr lang="en-US" sz="2800" dirty="0" smtClean="0">
                <a:solidFill>
                  <a:schemeClr val="tx1"/>
                </a:solidFill>
                <a:latin typeface="Times New Roman" pitchFamily="18" charset="0"/>
              </a:rPr>
              <a:t>What they said: Life History of a Drug House</a:t>
            </a:r>
            <a:endParaRPr lang="en-US" dirty="0"/>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2930" name="Object 2"/>
          <p:cNvGraphicFramePr>
            <a:graphicFrameLocks noChangeAspect="1"/>
          </p:cNvGraphicFramePr>
          <p:nvPr/>
        </p:nvGraphicFramePr>
        <p:xfrm>
          <a:off x="0" y="1588"/>
          <a:ext cx="9144000" cy="6858000"/>
        </p:xfrm>
        <a:graphic>
          <a:graphicData uri="http://schemas.openxmlformats.org/presentationml/2006/ole">
            <p:oleObj spid="_x0000_s4098" name="Slide" r:id="rId4" imgW="2991776" imgH="2241962" progId="PowerPoint.Slide.8">
              <p:embed/>
            </p:oleObj>
          </a:graphicData>
        </a:graphic>
      </p:graphicFrame>
      <p:sp>
        <p:nvSpPr>
          <p:cNvPr id="3" name="Title 2"/>
          <p:cNvSpPr>
            <a:spLocks noGrp="1"/>
          </p:cNvSpPr>
          <p:nvPr>
            <p:ph type="ctrTitle"/>
          </p:nvPr>
        </p:nvSpPr>
        <p:spPr>
          <a:xfrm>
            <a:off x="179512" y="224644"/>
            <a:ext cx="6696744" cy="656692"/>
          </a:xfrm>
        </p:spPr>
        <p:txBody>
          <a:bodyPr/>
          <a:lstStyle/>
          <a:p>
            <a:r>
              <a:rPr lang="en-US" sz="3600" dirty="0" smtClean="0">
                <a:solidFill>
                  <a:schemeClr val="bg1">
                    <a:lumMod val="10000"/>
                  </a:schemeClr>
                </a:solidFill>
                <a:latin typeface="Times New Roman" pitchFamily="18" charset="0"/>
                <a:cs typeface="Times New Roman" pitchFamily="18" charset="0"/>
              </a:rPr>
              <a:t>Where drug robbery/murders occur</a:t>
            </a:r>
            <a:endParaRPr lang="en-US" sz="3600" dirty="0">
              <a:solidFill>
                <a:schemeClr val="bg1">
                  <a:lumMod val="10000"/>
                </a:schemeClr>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House Robberies</a:t>
            </a:r>
            <a:endParaRPr lang="en-US" dirty="0"/>
          </a:p>
        </p:txBody>
      </p:sp>
      <p:sp>
        <p:nvSpPr>
          <p:cNvPr id="3" name="Content Placeholder 2"/>
          <p:cNvSpPr>
            <a:spLocks noGrp="1"/>
          </p:cNvSpPr>
          <p:nvPr>
            <p:ph idx="1"/>
          </p:nvPr>
        </p:nvSpPr>
        <p:spPr/>
        <p:txBody>
          <a:bodyPr/>
          <a:lstStyle/>
          <a:p>
            <a:r>
              <a:rPr lang="en-US" dirty="0" smtClean="0"/>
              <a:t>Suggests need identify “hot houses” as well as groups involved in drug house robberies</a:t>
            </a:r>
          </a:p>
          <a:p>
            <a:r>
              <a:rPr lang="en-US" dirty="0" smtClean="0"/>
              <a:t>Houses = knock &amp; talks, park police cruiser out front, undercover</a:t>
            </a:r>
          </a:p>
          <a:p>
            <a:r>
              <a:rPr lang="en-US" dirty="0" smtClean="0"/>
              <a:t>Groups = pulling levers, notification, gun carrying directed patrols</a:t>
            </a:r>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0"/>
            <a:ext cx="9144000" cy="720725"/>
          </a:xfrm>
        </p:spPr>
        <p:txBody>
          <a:bodyPr/>
          <a:lstStyle/>
          <a:p>
            <a:r>
              <a:rPr lang="en-US" sz="4000" dirty="0" smtClean="0"/>
              <a:t>Boston Ceasefire to SACSI to PSN</a:t>
            </a:r>
            <a:endParaRPr lang="en-US" sz="4000" dirty="0"/>
          </a:p>
        </p:txBody>
      </p:sp>
      <p:sp>
        <p:nvSpPr>
          <p:cNvPr id="3" name="Content Placeholder 2"/>
          <p:cNvSpPr>
            <a:spLocks noGrp="1"/>
          </p:cNvSpPr>
          <p:nvPr>
            <p:ph idx="1"/>
          </p:nvPr>
        </p:nvSpPr>
        <p:spPr/>
        <p:txBody>
          <a:bodyPr/>
          <a:lstStyle/>
          <a:p>
            <a:pPr>
              <a:buNone/>
            </a:pPr>
            <a:r>
              <a:rPr lang="en-US" dirty="0" smtClean="0"/>
              <a:t>Two Aspects to Boston Ceasefire</a:t>
            </a:r>
          </a:p>
          <a:p>
            <a:r>
              <a:rPr lang="en-US" dirty="0" smtClean="0"/>
              <a:t>Focused deterrence, “pulling levers” strategy</a:t>
            </a:r>
          </a:p>
          <a:p>
            <a:r>
              <a:rPr lang="en-US" dirty="0" smtClean="0"/>
              <a:t>Systematic problem solving process</a:t>
            </a:r>
          </a:p>
          <a:p>
            <a:pPr lvl="1"/>
            <a:r>
              <a:rPr lang="en-US" dirty="0" smtClean="0"/>
              <a:t>Multi-agency working group</a:t>
            </a:r>
          </a:p>
          <a:p>
            <a:pPr lvl="1"/>
            <a:r>
              <a:rPr lang="en-US" dirty="0" smtClean="0"/>
              <a:t>Problem solving model</a:t>
            </a:r>
          </a:p>
          <a:p>
            <a:pPr lvl="1"/>
            <a:r>
              <a:rPr lang="en-US" dirty="0" smtClean="0"/>
              <a:t>Police-researcher partnership</a:t>
            </a:r>
          </a:p>
          <a:p>
            <a:endParaRPr lang="en-US"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Disputes</a:t>
            </a:r>
            <a:endParaRPr lang="en-US" dirty="0"/>
          </a:p>
        </p:txBody>
      </p:sp>
      <p:sp>
        <p:nvSpPr>
          <p:cNvPr id="3" name="Content Placeholder 2"/>
          <p:cNvSpPr>
            <a:spLocks noGrp="1"/>
          </p:cNvSpPr>
          <p:nvPr>
            <p:ph idx="1"/>
          </p:nvPr>
        </p:nvSpPr>
        <p:spPr/>
        <p:txBody>
          <a:bodyPr/>
          <a:lstStyle/>
          <a:p>
            <a:r>
              <a:rPr lang="en-US" sz="2800" dirty="0" smtClean="0"/>
              <a:t>Many occur over a long period of time (two weeks to a month)</a:t>
            </a:r>
          </a:p>
          <a:p>
            <a:r>
              <a:rPr lang="en-US" sz="2800" dirty="0" smtClean="0"/>
              <a:t>Known throughout neighborhood</a:t>
            </a:r>
          </a:p>
          <a:p>
            <a:r>
              <a:rPr lang="en-US" sz="2800" dirty="0" smtClean="0"/>
              <a:t>Most risky are those involving felons in possession firearm</a:t>
            </a:r>
          </a:p>
          <a:p>
            <a:pPr>
              <a:buNone/>
            </a:pPr>
            <a:r>
              <a:rPr lang="en-US" sz="2800" dirty="0" smtClean="0"/>
              <a:t>= Need gather street level intelligence on active disputes in hot zones &amp; craft interventions (e.g., </a:t>
            </a:r>
            <a:r>
              <a:rPr lang="en-US" sz="2800" dirty="0" err="1" smtClean="0"/>
              <a:t>CeaseFire</a:t>
            </a:r>
            <a:r>
              <a:rPr lang="en-US" sz="2800" dirty="0" smtClean="0"/>
              <a:t> Chicago; knock &amp; talks; gun carrying directed patrols)</a:t>
            </a:r>
            <a:endParaRPr lang="en-US" sz="2800"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on Incident Review</a:t>
            </a:r>
            <a:endParaRPr lang="en-US" dirty="0"/>
          </a:p>
        </p:txBody>
      </p:sp>
      <p:sp>
        <p:nvSpPr>
          <p:cNvPr id="3" name="Content Placeholder 2"/>
          <p:cNvSpPr>
            <a:spLocks noGrp="1"/>
          </p:cNvSpPr>
          <p:nvPr>
            <p:ph idx="1"/>
          </p:nvPr>
        </p:nvSpPr>
        <p:spPr>
          <a:xfrm>
            <a:off x="409518" y="1347759"/>
            <a:ext cx="8291513" cy="4608512"/>
          </a:xfrm>
        </p:spPr>
        <p:txBody>
          <a:bodyPr/>
          <a:lstStyle/>
          <a:p>
            <a:r>
              <a:rPr lang="en-US" sz="2400" dirty="0" smtClean="0"/>
              <a:t>Case Processing Review</a:t>
            </a:r>
          </a:p>
          <a:p>
            <a:pPr lvl="1"/>
            <a:r>
              <a:rPr lang="en-US" sz="2400" dirty="0" smtClean="0"/>
              <a:t>Joint Case Review (PSN = Gun Case Reviews involving AUSA, Local Prosecutor, law enforcement)</a:t>
            </a:r>
          </a:p>
          <a:p>
            <a:pPr lvl="1"/>
            <a:r>
              <a:rPr lang="en-US" sz="2400" dirty="0" smtClean="0"/>
              <a:t>What happens post-arrest? (adapt to youth violence prevention)</a:t>
            </a:r>
          </a:p>
          <a:p>
            <a:pPr lvl="2"/>
            <a:r>
              <a:rPr lang="en-US" dirty="0" smtClean="0"/>
              <a:t>Are high risk youths diverted to services?</a:t>
            </a:r>
          </a:p>
          <a:p>
            <a:pPr lvl="2"/>
            <a:r>
              <a:rPr lang="en-US" dirty="0" smtClean="0"/>
              <a:t>Do they receive services? </a:t>
            </a:r>
          </a:p>
          <a:p>
            <a:pPr lvl="2"/>
            <a:r>
              <a:rPr lang="en-US" dirty="0" smtClean="0"/>
              <a:t>Are they effective?</a:t>
            </a:r>
          </a:p>
          <a:p>
            <a:pPr lvl="2"/>
            <a:r>
              <a:rPr lang="en-US" dirty="0" smtClean="0"/>
              <a:t>What happens to cases deemed necessary for prosecution? </a:t>
            </a:r>
          </a:p>
          <a:p>
            <a:endParaRPr lang="en-US" sz="2400" dirty="0" smtClean="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Processing Review</a:t>
            </a:r>
            <a:endParaRPr lang="en-US" dirty="0"/>
          </a:p>
        </p:txBody>
      </p:sp>
      <p:sp>
        <p:nvSpPr>
          <p:cNvPr id="3" name="Content Placeholder 2"/>
          <p:cNvSpPr>
            <a:spLocks noGrp="1"/>
          </p:cNvSpPr>
          <p:nvPr>
            <p:ph idx="1"/>
          </p:nvPr>
        </p:nvSpPr>
        <p:spPr/>
        <p:txBody>
          <a:bodyPr/>
          <a:lstStyle/>
          <a:p>
            <a:r>
              <a:rPr lang="en-US" dirty="0" smtClean="0"/>
              <a:t>Shared understanding, system fixes, accountability</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 Incident Reviews</a:t>
            </a:r>
            <a:endParaRPr lang="en-US" dirty="0"/>
          </a:p>
        </p:txBody>
      </p:sp>
      <p:sp>
        <p:nvSpPr>
          <p:cNvPr id="3" name="Content Placeholder 2"/>
          <p:cNvSpPr>
            <a:spLocks noGrp="1"/>
          </p:cNvSpPr>
          <p:nvPr>
            <p:ph idx="1"/>
          </p:nvPr>
        </p:nvSpPr>
        <p:spPr>
          <a:xfrm>
            <a:off x="446031" y="1347759"/>
            <a:ext cx="8291513" cy="4608512"/>
          </a:xfrm>
        </p:spPr>
        <p:txBody>
          <a:bodyPr/>
          <a:lstStyle/>
          <a:p>
            <a:r>
              <a:rPr lang="en-US" sz="2800" dirty="0" smtClean="0"/>
              <a:t>Another tool for understanding specific violence problems</a:t>
            </a:r>
          </a:p>
          <a:p>
            <a:pPr>
              <a:buNone/>
            </a:pPr>
            <a:r>
              <a:rPr lang="en-US" sz="2800" dirty="0" smtClean="0"/>
              <a:t>Further Information:</a:t>
            </a:r>
          </a:p>
          <a:p>
            <a:r>
              <a:rPr lang="en-US" sz="2800" dirty="0" smtClean="0"/>
              <a:t>Milwaukee Homicide Review Commission training program (COPS-Sponsored)</a:t>
            </a:r>
          </a:p>
          <a:p>
            <a:pPr>
              <a:buNone/>
            </a:pPr>
            <a:r>
              <a:rPr lang="en-US" sz="2800" dirty="0" smtClean="0">
                <a:hlinkClick r:id="rId2"/>
              </a:rPr>
              <a:t>http://city.milwaukee.gov/hrc/COPS-National-TrainingTechnica</a:t>
            </a:r>
            <a:endParaRPr lang="en-US" sz="2800" dirty="0" smtClean="0"/>
          </a:p>
          <a:p>
            <a:r>
              <a:rPr lang="en-US" sz="2800" dirty="0" smtClean="0"/>
              <a:t>PSN Case Study on Incident Reviews</a:t>
            </a:r>
          </a:p>
          <a:p>
            <a:pPr>
              <a:buNone/>
            </a:pPr>
            <a:r>
              <a:rPr lang="en-US" sz="2800" dirty="0" smtClean="0">
                <a:hlinkClick r:id="rId3"/>
              </a:rPr>
              <a:t>http://www.psn.gov/pubs/pdf/PSN_CaseStudy3.pdf</a:t>
            </a:r>
            <a:endParaRPr lang="en-US" sz="2800" dirty="0" smtClean="0"/>
          </a:p>
          <a:p>
            <a:endParaRPr lang="en-US" sz="2800" dirty="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iolence Reduction Strategic Plan Solving Models"/>
          <p:cNvPicPr>
            <a:picLocks noChangeAspect="1" noChangeArrowheads="1"/>
          </p:cNvPicPr>
          <p:nvPr/>
        </p:nvPicPr>
        <p:blipFill>
          <a:blip r:embed="rId2" cstate="print"/>
          <a:srcRect/>
          <a:stretch>
            <a:fillRect/>
          </a:stretch>
        </p:blipFill>
        <p:spPr bwMode="auto">
          <a:xfrm>
            <a:off x="-457200" y="-457200"/>
            <a:ext cx="10058400" cy="7772400"/>
          </a:xfrm>
          <a:prstGeom prst="rect">
            <a:avLst/>
          </a:prstGeom>
          <a:noFill/>
        </p:spPr>
      </p:pic>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Thank you!</a:t>
            </a:r>
            <a:endParaRPr lang="en-US" sz="3200" dirty="0"/>
          </a:p>
        </p:txBody>
      </p:sp>
      <p:pic>
        <p:nvPicPr>
          <p:cNvPr id="4" name="Picture 4" descr="Clipert ? in a circle"/>
          <p:cNvPicPr>
            <a:picLocks noChangeAspect="1" noChangeArrowheads="1"/>
          </p:cNvPicPr>
          <p:nvPr/>
        </p:nvPicPr>
        <p:blipFill>
          <a:blip r:embed="rId2" cstate="print"/>
          <a:srcRect/>
          <a:stretch>
            <a:fillRect/>
          </a:stretch>
        </p:blipFill>
        <p:spPr bwMode="auto">
          <a:xfrm>
            <a:off x="2519772" y="1916832"/>
            <a:ext cx="3581400" cy="34290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slide is titled, Boston Ceasefire: Focus Youth Violence. It provides an arrow divided into three sections. The first section, at the base of the arrow, is Problem Analysis. The middle section is Small Proportion Youths, Involved Gangs &amp; Street Crews.  The last section, at the tip of the arrow, is Strategies Focused on those at Highest Risk for Violence "/>
          <p:cNvSpPr>
            <a:spLocks noGrp="1"/>
          </p:cNvSpPr>
          <p:nvPr>
            <p:ph type="title"/>
          </p:nvPr>
        </p:nvSpPr>
        <p:spPr>
          <a:xfrm>
            <a:off x="0" y="260350"/>
            <a:ext cx="9144000" cy="720725"/>
          </a:xfrm>
        </p:spPr>
        <p:txBody>
          <a:bodyPr/>
          <a:lstStyle/>
          <a:p>
            <a:r>
              <a:rPr lang="en-US" sz="3600" dirty="0" smtClean="0"/>
              <a:t>Boston Ceasefire: Focus Youth Violence</a:t>
            </a:r>
            <a:endParaRPr lang="en-US" sz="3600" dirty="0"/>
          </a:p>
        </p:txBody>
      </p:sp>
      <p:graphicFrame>
        <p:nvGraphicFramePr>
          <p:cNvPr id="4" name="Content Placeholder 3" descr="This slide is titled, Boston Ceasefire: Focus Youth Violence. It provides an arrow divided into three sections. The first section, at the base of the arrow, is Problem Analysis. The middle section is Small Proportion Youths, Involved Gangs &amp; Street Crews.  The last section, at the tip of the arrow, is Strategies Focused on those at Highest Risk for Violence "/>
          <p:cNvGraphicFramePr>
            <a:graphicFrameLocks noGrp="1"/>
          </p:cNvGraphicFramePr>
          <p:nvPr>
            <p:ph idx="1"/>
          </p:nvPr>
        </p:nvGraphicFramePr>
        <p:xfrm>
          <a:off x="457200" y="1484313"/>
          <a:ext cx="8291513"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Intelligence-led Problem Solving</a:t>
            </a:r>
            <a:endParaRPr lang="en-US" dirty="0"/>
          </a:p>
        </p:txBody>
      </p:sp>
      <p:graphicFrame>
        <p:nvGraphicFramePr>
          <p:cNvPr id="4" name="Content Placeholder 3" descr="This slide is titled Intelligence-led Problem Solving. The slide depicts a flow chart with arrows connecting four sections: Problem Analysis, Strategy, Implementation, and Assessment and Feedback."/>
          <p:cNvGraphicFramePr>
            <a:graphicFrameLocks noGrp="1"/>
          </p:cNvGraphicFramePr>
          <p:nvPr>
            <p:ph idx="1"/>
          </p:nvPr>
        </p:nvGraphicFramePr>
        <p:xfrm>
          <a:off x="457200" y="1484313"/>
          <a:ext cx="8291513"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351"/>
            <a:ext cx="9144000" cy="539714"/>
          </a:xfrm>
        </p:spPr>
        <p:txBody>
          <a:bodyPr/>
          <a:lstStyle/>
          <a:p>
            <a:r>
              <a:rPr lang="en-US" sz="4000" dirty="0" smtClean="0"/>
              <a:t>Boston Ceasefire Model of Research Partner</a:t>
            </a:r>
            <a:endParaRPr lang="en-US" sz="4000" dirty="0"/>
          </a:p>
        </p:txBody>
      </p:sp>
      <p:sp>
        <p:nvSpPr>
          <p:cNvPr id="3" name="Content Placeholder 2"/>
          <p:cNvSpPr>
            <a:spLocks noGrp="1"/>
          </p:cNvSpPr>
          <p:nvPr>
            <p:ph idx="1"/>
          </p:nvPr>
        </p:nvSpPr>
        <p:spPr>
          <a:xfrm>
            <a:off x="446031" y="1347759"/>
            <a:ext cx="8291513" cy="4608512"/>
          </a:xfrm>
        </p:spPr>
        <p:txBody>
          <a:bodyPr/>
          <a:lstStyle/>
          <a:p>
            <a:r>
              <a:rPr lang="en-US" sz="2800" dirty="0" smtClean="0"/>
              <a:t>Strategic Approaches to Community Safety Initiative (SACSI)</a:t>
            </a:r>
          </a:p>
          <a:p>
            <a:r>
              <a:rPr lang="en-US" sz="2800" dirty="0" err="1" smtClean="0"/>
              <a:t>CeaseFire</a:t>
            </a:r>
            <a:r>
              <a:rPr lang="en-US" sz="2800" dirty="0" smtClean="0"/>
              <a:t> Chicago</a:t>
            </a:r>
          </a:p>
          <a:p>
            <a:r>
              <a:rPr lang="en-US" sz="2800" dirty="0" smtClean="0"/>
              <a:t>Project Safe Neighborhoods (PSN)</a:t>
            </a:r>
          </a:p>
          <a:p>
            <a:r>
              <a:rPr lang="en-US" sz="2800" dirty="0" smtClean="0"/>
              <a:t>Comprehensive Anti-Gang Initiative (CAGI)</a:t>
            </a:r>
          </a:p>
          <a:p>
            <a:r>
              <a:rPr lang="en-US" sz="2800" dirty="0" smtClean="0"/>
              <a:t>Drug Market Intervention (DMI)</a:t>
            </a:r>
          </a:p>
          <a:p>
            <a:r>
              <a:rPr lang="en-US" sz="2800" dirty="0" smtClean="0"/>
              <a:t>Smart Policing (SPI)</a:t>
            </a:r>
          </a:p>
          <a:p>
            <a:r>
              <a:rPr lang="en-US" sz="2800" dirty="0" smtClean="0"/>
              <a:t>OJJDP Comprehensive Gang Model</a:t>
            </a:r>
            <a:endParaRPr lang="en-US" sz="2800"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40769" cy="982629"/>
          </a:xfrm>
        </p:spPr>
        <p:txBody>
          <a:bodyPr/>
          <a:lstStyle/>
          <a:p>
            <a:r>
              <a:rPr lang="en-US" sz="3200" dirty="0" smtClean="0"/>
              <a:t>Reducing Homicide Risk (Indianapolis)</a:t>
            </a:r>
            <a:endParaRPr lang="en-US" sz="3200" dirty="0"/>
          </a:p>
        </p:txBody>
      </p:sp>
      <p:sp>
        <p:nvSpPr>
          <p:cNvPr id="4" name="TextBox 3"/>
          <p:cNvSpPr txBox="1"/>
          <p:nvPr/>
        </p:nvSpPr>
        <p:spPr>
          <a:xfrm>
            <a:off x="446031" y="6240501"/>
            <a:ext cx="8246168" cy="400110"/>
          </a:xfrm>
          <a:prstGeom prst="rect">
            <a:avLst/>
          </a:prstGeom>
          <a:noFill/>
        </p:spPr>
        <p:txBody>
          <a:bodyPr wrap="none" rtlCol="0">
            <a:spAutoFit/>
          </a:bodyPr>
          <a:lstStyle/>
          <a:p>
            <a:r>
              <a:rPr lang="en-US" sz="2000" dirty="0" smtClean="0"/>
              <a:t>Note: Each trend is population specific for each graph presented above</a:t>
            </a:r>
            <a:endParaRPr lang="en-US" sz="2000" dirty="0"/>
          </a:p>
        </p:txBody>
      </p:sp>
      <p:graphicFrame>
        <p:nvGraphicFramePr>
          <p:cNvPr id="7" name="Content Placeholder 6" descr="This slide is titled Reducing Homicide Risk (Indianapolis) and offers a bar chart, “Homicide Risk By Group per 10,000 residents.” The bar chart offers Pre-IVRP and Post-IVRP totals for all 15-24 year old homicides and homicides for several subgroups, including young white female, young white male, young black female, young black male, young black male in five hotspots, and all other groups.  Pre-IVRP, the rate of young black male homicides was 112.9 per 10,000 residents (compared to 26.1 for all 15-24 homicides) and the rate of young black male homicides in five hotspots was 152.1 per 10,000 residents.  Post-IVRP, the rate of young black male homicides and young black male homicides in five hotspots dropped to 66.4 and 45.6, respectively."/>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Boston &amp; Indianapolis as Examples</a:t>
            </a:r>
            <a:endParaRPr lang="en-US" sz="4000" dirty="0"/>
          </a:p>
        </p:txBody>
      </p:sp>
      <p:sp>
        <p:nvSpPr>
          <p:cNvPr id="3" name="Content Placeholder 2"/>
          <p:cNvSpPr>
            <a:spLocks noGrp="1"/>
          </p:cNvSpPr>
          <p:nvPr>
            <p:ph idx="1"/>
          </p:nvPr>
        </p:nvSpPr>
        <p:spPr/>
        <p:txBody>
          <a:bodyPr/>
          <a:lstStyle/>
          <a:p>
            <a:r>
              <a:rPr lang="en-US" dirty="0" smtClean="0"/>
              <a:t>It was research that identified the highest risk individuals, groups &amp; contexts</a:t>
            </a:r>
          </a:p>
          <a:p>
            <a:r>
              <a:rPr lang="en-US" dirty="0" smtClean="0"/>
              <a:t>It was the hard work of the task force partners (criminal justice officials, social services, community groups) that then focused strategies on highest risk</a:t>
            </a:r>
            <a:endParaRPr lang="en-US" dirty="0"/>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6&quot;/&gt;&lt;/object&gt;&lt;object type=&quot;3&quot; unique_id=&quot;10005&quot;&gt;&lt;property id=&quot;20148&quot; value=&quot;5&quot;/&gt;&lt;property id=&quot;20300&quot; value=&quot;Slide 2&quot;/&gt;&lt;property id=&quot;20307&quot; value=&quot;267&quot;/&gt;&lt;/object&gt;&lt;object type=&quot;3&quot; unique_id=&quot;10102&quot;&gt;&lt;property id=&quot;20148&quot; value=&quot;5&quot;/&gt;&lt;property id=&quot;20300&quot; value=&quot;Slide 3&quot;/&gt;&lt;property id=&quot;20307&quot; value=&quot;274&quot;/&gt;&lt;/object&gt;&lt;/object&gt;&lt;/object&gt;&lt;/database&gt;"/>
</p:tagLst>
</file>

<file path=ppt/theme/theme1.xml><?xml version="1.0" encoding="utf-8"?>
<a:theme xmlns:a="http://schemas.openxmlformats.org/drawingml/2006/main" name="Default Design">
  <a:themeElements>
    <a:clrScheme name="Default Design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5A58"/>
        </a:dk1>
        <a:lt1>
          <a:srgbClr val="FFFFFF"/>
        </a:lt1>
        <a:dk2>
          <a:srgbClr val="008080"/>
        </a:dk2>
        <a:lt2>
          <a:srgbClr val="FFFFCC"/>
        </a:lt2>
        <a:accent1>
          <a:srgbClr val="006462"/>
        </a:accent1>
        <a:accent2>
          <a:srgbClr val="008080"/>
        </a:accent2>
        <a:accent3>
          <a:srgbClr val="AAC0C0"/>
        </a:accent3>
        <a:accent4>
          <a:srgbClr val="DADADA"/>
        </a:accent4>
        <a:accent5>
          <a:srgbClr val="AAB8B7"/>
        </a:accent5>
        <a:accent6>
          <a:srgbClr val="007373"/>
        </a:accent6>
        <a:hlink>
          <a:srgbClr val="00ACA8"/>
        </a:hlink>
        <a:folHlink>
          <a:srgbClr val="004444"/>
        </a:folHlink>
      </a:clrScheme>
      <a:clrMap bg1="dk2" tx1="lt1" bg2="dk1" tx2="lt2" accent1="accent1" accent2="accent2" accent3="accent3" accent4="accent4" accent5="accent5" accent6="accent6" hlink="hlink" folHlink="folHlink"/>
    </a:extraClrScheme>
    <a:extraClrScheme>
      <a:clrScheme name="Default Design 2">
        <a:dk1>
          <a:srgbClr val="342F61"/>
        </a:dk1>
        <a:lt1>
          <a:srgbClr val="FFFFFF"/>
        </a:lt1>
        <a:dk2>
          <a:srgbClr val="8794D5"/>
        </a:dk2>
        <a:lt2>
          <a:srgbClr val="FFFFFF"/>
        </a:lt2>
        <a:accent1>
          <a:srgbClr val="504D80"/>
        </a:accent1>
        <a:accent2>
          <a:srgbClr val="9791CA"/>
        </a:accent2>
        <a:accent3>
          <a:srgbClr val="C3C8E7"/>
        </a:accent3>
        <a:accent4>
          <a:srgbClr val="DADADA"/>
        </a:accent4>
        <a:accent5>
          <a:srgbClr val="B3B2C0"/>
        </a:accent5>
        <a:accent6>
          <a:srgbClr val="8883B7"/>
        </a:accent6>
        <a:hlink>
          <a:srgbClr val="322D5A"/>
        </a:hlink>
        <a:folHlink>
          <a:srgbClr val="544C9E"/>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DBA6"/>
        </a:lt1>
        <a:dk2>
          <a:srgbClr val="000000"/>
        </a:dk2>
        <a:lt2>
          <a:srgbClr val="FFAC31"/>
        </a:lt2>
        <a:accent1>
          <a:srgbClr val="FF9900"/>
        </a:accent1>
        <a:accent2>
          <a:srgbClr val="FFCC80"/>
        </a:accent2>
        <a:accent3>
          <a:srgbClr val="FFEAD0"/>
        </a:accent3>
        <a:accent4>
          <a:srgbClr val="000000"/>
        </a:accent4>
        <a:accent5>
          <a:srgbClr val="FFCAAA"/>
        </a:accent5>
        <a:accent6>
          <a:srgbClr val="E7B973"/>
        </a:accent6>
        <a:hlink>
          <a:srgbClr val="E68A00"/>
        </a:hlink>
        <a:folHlink>
          <a:srgbClr val="FF6600"/>
        </a:folHlink>
      </a:clrScheme>
      <a:clrMap bg1="lt1" tx1="dk1" bg2="lt2" tx2="dk2" accent1="accent1" accent2="accent2" accent3="accent3" accent4="accent4" accent5="accent5" accent6="accent6" hlink="hlink" folHlink="folHlink"/>
    </a:extraClrScheme>
    <a:extraClrScheme>
      <a:clrScheme name="Default Design 4">
        <a:dk1>
          <a:srgbClr val="66CCCC"/>
        </a:dk1>
        <a:lt1>
          <a:srgbClr val="FFFFFF"/>
        </a:lt1>
        <a:dk2>
          <a:srgbClr val="2E6B6B"/>
        </a:dk2>
        <a:lt2>
          <a:srgbClr val="2E6B6B"/>
        </a:lt2>
        <a:accent1>
          <a:srgbClr val="9ADEDC"/>
        </a:accent1>
        <a:accent2>
          <a:srgbClr val="45A3A1"/>
        </a:accent2>
        <a:accent3>
          <a:srgbClr val="ADBABA"/>
        </a:accent3>
        <a:accent4>
          <a:srgbClr val="DADADA"/>
        </a:accent4>
        <a:accent5>
          <a:srgbClr val="CAECEB"/>
        </a:accent5>
        <a:accent6>
          <a:srgbClr val="3E9391"/>
        </a:accent6>
        <a:hlink>
          <a:srgbClr val="45A3A1"/>
        </a:hlink>
        <a:folHlink>
          <a:srgbClr val="9ADEDC"/>
        </a:folHlink>
      </a:clrScheme>
      <a:clrMap bg1="dk2" tx1="lt1" bg2="dk1" tx2="lt2" accent1="accent1" accent2="accent2" accent3="accent3" accent4="accent4" accent5="accent5" accent6="accent6" hlink="hlink" folHlink="folHlink"/>
    </a:extraClrScheme>
    <a:extraClrScheme>
      <a:clrScheme name="Default Design 5">
        <a:dk1>
          <a:srgbClr val="B3CCE6"/>
        </a:dk1>
        <a:lt1>
          <a:srgbClr val="FFFFFF"/>
        </a:lt1>
        <a:dk2>
          <a:srgbClr val="6698CC"/>
        </a:dk2>
        <a:lt2>
          <a:srgbClr val="FFFFFF"/>
        </a:lt2>
        <a:accent1>
          <a:srgbClr val="336599"/>
        </a:accent1>
        <a:accent2>
          <a:srgbClr val="2E4C6B"/>
        </a:accent2>
        <a:accent3>
          <a:srgbClr val="B8CAE2"/>
        </a:accent3>
        <a:accent4>
          <a:srgbClr val="DADADA"/>
        </a:accent4>
        <a:accent5>
          <a:srgbClr val="ADB8CA"/>
        </a:accent5>
        <a:accent6>
          <a:srgbClr val="294460"/>
        </a:accent6>
        <a:hlink>
          <a:srgbClr val="0B54A3"/>
        </a:hlink>
        <a:folHlink>
          <a:srgbClr val="0B73E0"/>
        </a:folHlink>
      </a:clrScheme>
      <a:clrMap bg1="dk2" tx1="lt1" bg2="dk1" tx2="lt2" accent1="accent1" accent2="accent2" accent3="accent3" accent4="accent4" accent5="accent5" accent6="accent6" hlink="hlink" folHlink="folHlink"/>
    </a:extraClrScheme>
    <a:extraClrScheme>
      <a:clrScheme name="Default Design 6">
        <a:dk1>
          <a:srgbClr val="496B2E"/>
        </a:dk1>
        <a:lt1>
          <a:srgbClr val="CCE3B5"/>
        </a:lt1>
        <a:dk2>
          <a:srgbClr val="619933"/>
        </a:dk2>
        <a:lt2>
          <a:srgbClr val="F2F8ED"/>
        </a:lt2>
        <a:accent1>
          <a:srgbClr val="94CC66"/>
        </a:accent1>
        <a:accent2>
          <a:srgbClr val="FFFFFF"/>
        </a:accent2>
        <a:accent3>
          <a:srgbClr val="E2EFD7"/>
        </a:accent3>
        <a:accent4>
          <a:srgbClr val="3D5A26"/>
        </a:accent4>
        <a:accent5>
          <a:srgbClr val="C8E2B8"/>
        </a:accent5>
        <a:accent6>
          <a:srgbClr val="E7E7E7"/>
        </a:accent6>
        <a:hlink>
          <a:srgbClr val="4891EA"/>
        </a:hlink>
        <a:folHlink>
          <a:srgbClr val="7AAF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4091</TotalTime>
  <Words>2312</Words>
  <Application>Microsoft Office PowerPoint</Application>
  <PresentationFormat>On-screen Show (4:3)</PresentationFormat>
  <Paragraphs>349</Paragraphs>
  <Slides>45</Slides>
  <Notes>21</Notes>
  <HiddenSlides>4</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Default Design</vt:lpstr>
      <vt:lpstr>Clip</vt:lpstr>
      <vt:lpstr>Slide</vt:lpstr>
      <vt:lpstr>Integrating Research and Research Partnerships into Youth Violence Prevention: National Forum for Youth Violence Prevention</vt:lpstr>
      <vt:lpstr>Integrating Research into Prevention</vt:lpstr>
      <vt:lpstr>Boston Ceasefire to SACSI to PSN</vt:lpstr>
      <vt:lpstr>Boston Ceasefire to SACSI to PSN</vt:lpstr>
      <vt:lpstr>Boston Ceasefire: Focus Youth Violence</vt:lpstr>
      <vt:lpstr>Intelligence-led Problem Solving</vt:lpstr>
      <vt:lpstr>Boston Ceasefire Model of Research Partner</vt:lpstr>
      <vt:lpstr>Reducing Homicide Risk (Indianapolis)</vt:lpstr>
      <vt:lpstr>Boston &amp; Indianapolis as Examples</vt:lpstr>
      <vt:lpstr>Why a Research Partner? The Role of the Research Partner?</vt:lpstr>
      <vt:lpstr>Traditional Research Model</vt:lpstr>
      <vt:lpstr>Action Research Model</vt:lpstr>
      <vt:lpstr>Slide 13</vt:lpstr>
      <vt:lpstr>Data-Driven Problem Analysis</vt:lpstr>
      <vt:lpstr>Focused Interventions &amp; Linking to Evidence-Based Practice</vt:lpstr>
      <vt:lpstr>Monitoring, Feedback, and Evaluation</vt:lpstr>
      <vt:lpstr>Project Safe Neighborhoods</vt:lpstr>
      <vt:lpstr>PSN Implementation Measures</vt:lpstr>
      <vt:lpstr>Key Findings</vt:lpstr>
      <vt:lpstr>PSN Impact on Violent Crime</vt:lpstr>
      <vt:lpstr>Evaluating Impact</vt:lpstr>
      <vt:lpstr>Implementation is Key</vt:lpstr>
      <vt:lpstr>The Systematic Incident Review</vt:lpstr>
      <vt:lpstr>Incident Review: Unpacking the Problem</vt:lpstr>
      <vt:lpstr>Crime Incident Reviews </vt:lpstr>
      <vt:lpstr>Unpacking the Patterns</vt:lpstr>
      <vt:lpstr>    Rochester, NY Incident Review</vt:lpstr>
      <vt:lpstr>      April 28, 2000</vt:lpstr>
      <vt:lpstr>113 Columbia Ave.</vt:lpstr>
      <vt:lpstr>VICTIM</vt:lpstr>
      <vt:lpstr>VICTIM</vt:lpstr>
      <vt:lpstr>VICTIMS</vt:lpstr>
      <vt:lpstr>SUSPECT</vt:lpstr>
      <vt:lpstr>SUSPECT</vt:lpstr>
      <vt:lpstr>Homicide Review Questions</vt:lpstr>
      <vt:lpstr>Information to Intelligence</vt:lpstr>
      <vt:lpstr>What they said: Life History of a Drug House</vt:lpstr>
      <vt:lpstr>Where drug robbery/murders occur</vt:lpstr>
      <vt:lpstr>Drug House Robberies</vt:lpstr>
      <vt:lpstr>Disputes</vt:lpstr>
      <vt:lpstr>Variation on Incident Review</vt:lpstr>
      <vt:lpstr>Case Processing Review</vt:lpstr>
      <vt:lpstr>Summary – Incident Reviews</vt:lpstr>
      <vt:lpstr>Slide 44</vt:lpstr>
      <vt:lpstr>Thank you!</vt:lpstr>
    </vt:vector>
  </TitlesOfParts>
  <Company>Little Creative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Strips Green 1 Template</dc:title>
  <dc:creator>Presentation Helper</dc:creator>
  <cp:lastModifiedBy>lgoodwyn</cp:lastModifiedBy>
  <cp:revision>245</cp:revision>
  <dcterms:created xsi:type="dcterms:W3CDTF">2005-03-15T10:04:38Z</dcterms:created>
  <dcterms:modified xsi:type="dcterms:W3CDTF">2011-12-01T19:06:35Z</dcterms:modified>
</cp:coreProperties>
</file>